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67" r:id="rId4"/>
    <p:sldId id="258" r:id="rId5"/>
    <p:sldId id="261" r:id="rId6"/>
    <p:sldId id="302" r:id="rId7"/>
    <p:sldId id="303" r:id="rId8"/>
    <p:sldId id="304" r:id="rId9"/>
    <p:sldId id="305" r:id="rId10"/>
    <p:sldId id="297" r:id="rId11"/>
    <p:sldId id="271" r:id="rId12"/>
    <p:sldId id="268" r:id="rId13"/>
    <p:sldId id="270" r:id="rId14"/>
    <p:sldId id="263" r:id="rId15"/>
    <p:sldId id="309" r:id="rId16"/>
    <p:sldId id="310" r:id="rId17"/>
    <p:sldId id="311" r:id="rId18"/>
    <p:sldId id="264" r:id="rId19"/>
    <p:sldId id="277" r:id="rId20"/>
    <p:sldId id="265" r:id="rId21"/>
    <p:sldId id="272" r:id="rId22"/>
    <p:sldId id="273" r:id="rId23"/>
    <p:sldId id="274" r:id="rId24"/>
    <p:sldId id="275" r:id="rId25"/>
    <p:sldId id="276" r:id="rId26"/>
    <p:sldId id="278" r:id="rId27"/>
    <p:sldId id="293" r:id="rId28"/>
    <p:sldId id="292" r:id="rId29"/>
    <p:sldId id="282" r:id="rId30"/>
    <p:sldId id="283" r:id="rId31"/>
    <p:sldId id="284" r:id="rId32"/>
    <p:sldId id="285" r:id="rId33"/>
    <p:sldId id="306" r:id="rId34"/>
    <p:sldId id="307" r:id="rId35"/>
    <p:sldId id="286" r:id="rId36"/>
    <p:sldId id="287" r:id="rId37"/>
    <p:sldId id="288" r:id="rId38"/>
    <p:sldId id="289" r:id="rId39"/>
    <p:sldId id="290" r:id="rId40"/>
    <p:sldId id="291" r:id="rId41"/>
    <p:sldId id="308" r:id="rId42"/>
  </p:sldIdLst>
  <p:sldSz cx="9144000" cy="6858000" type="screen4x3"/>
  <p:notesSz cx="6797675" cy="9926638"/>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L1F6jsFuiXZ7SEhVsRrOw==" hashData="mGLuJ667n7V1g3NAxeNRiaXkknY="/>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0" d="100"/>
          <a:sy n="150" d="100"/>
        </p:scale>
        <p:origin x="-1256"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04EB9E4-A36F-471A-ABA2-445C42A7B166}" type="datetimeFigureOut">
              <a:rPr lang="es-MX" smtClean="0"/>
              <a:pPr/>
              <a:t>18/05/12</a:t>
            </a:fld>
            <a:endParaRPr lang="es-MX"/>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CE1C058-BFC8-4E72-ACB2-CB56F482A054}" type="slidenum">
              <a:rPr lang="es-MX" smtClean="0"/>
              <a:pPr/>
              <a:t>‹Nr.›</a:t>
            </a:fld>
            <a:endParaRPr lang="es-MX"/>
          </a:p>
        </p:txBody>
      </p:sp>
    </p:spTree>
    <p:extLst>
      <p:ext uri="{BB962C8B-B14F-4D97-AF65-F5344CB8AC3E}">
        <p14:creationId xmlns:p14="http://schemas.microsoft.com/office/powerpoint/2010/main" val="3630465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BCE1C058-BFC8-4E72-ACB2-CB56F482A054}" type="slidenum">
              <a:rPr lang="es-MX" smtClean="0"/>
              <a:pPr/>
              <a:t>3</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BCE1C058-BFC8-4E72-ACB2-CB56F482A054}" type="slidenum">
              <a:rPr lang="es-MX" smtClean="0"/>
              <a:pPr/>
              <a:t>4</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BCE1C058-BFC8-4E72-ACB2-CB56F482A054}" type="slidenum">
              <a:rPr lang="es-MX" smtClean="0"/>
              <a:pPr/>
              <a:t>12</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BCE1C058-BFC8-4E72-ACB2-CB56F482A054}" type="slidenum">
              <a:rPr lang="es-MX" smtClean="0"/>
              <a:pPr/>
              <a:t>24</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B10FAF7D-C7D0-4764-A2B8-17BA6C54F51A}" type="datetimeFigureOut">
              <a:rPr lang="es-MX" smtClean="0"/>
              <a:pPr/>
              <a:t>18/05/12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1BCF43F-E4AE-49E8-8520-DB3A0A8C698B}" type="slidenum">
              <a:rPr lang="es-MX" smtClean="0"/>
              <a:pPr/>
              <a:t>‹Nr.›</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10FAF7D-C7D0-4764-A2B8-17BA6C54F51A}" type="datetimeFigureOut">
              <a:rPr lang="es-MX" smtClean="0"/>
              <a:pPr/>
              <a:t>18/05/12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1BCF43F-E4AE-49E8-8520-DB3A0A8C698B}" type="slidenum">
              <a:rPr lang="es-MX" smtClean="0"/>
              <a:pPr/>
              <a:t>‹Nr.›</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10FAF7D-C7D0-4764-A2B8-17BA6C54F51A}" type="datetimeFigureOut">
              <a:rPr lang="es-MX" smtClean="0"/>
              <a:pPr/>
              <a:t>18/05/12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1BCF43F-E4AE-49E8-8520-DB3A0A8C698B}" type="slidenum">
              <a:rPr lang="es-MX" smtClean="0"/>
              <a:pPr/>
              <a:t>‹Nr.›</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10FAF7D-C7D0-4764-A2B8-17BA6C54F51A}" type="datetimeFigureOut">
              <a:rPr lang="es-MX" smtClean="0"/>
              <a:pPr/>
              <a:t>18/05/12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1BCF43F-E4AE-49E8-8520-DB3A0A8C698B}" type="slidenum">
              <a:rPr lang="es-MX" smtClean="0"/>
              <a:pPr/>
              <a:t>‹Nr.›</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10FAF7D-C7D0-4764-A2B8-17BA6C54F51A}" type="datetimeFigureOut">
              <a:rPr lang="es-MX" smtClean="0"/>
              <a:pPr/>
              <a:t>18/05/12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1BCF43F-E4AE-49E8-8520-DB3A0A8C698B}" type="slidenum">
              <a:rPr lang="es-MX" smtClean="0"/>
              <a:pPr/>
              <a:t>‹Nr.›</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B10FAF7D-C7D0-4764-A2B8-17BA6C54F51A}" type="datetimeFigureOut">
              <a:rPr lang="es-MX" smtClean="0"/>
              <a:pPr/>
              <a:t>18/05/12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1BCF43F-E4AE-49E8-8520-DB3A0A8C698B}" type="slidenum">
              <a:rPr lang="es-MX" smtClean="0"/>
              <a:pPr/>
              <a:t>‹Nr.›</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B10FAF7D-C7D0-4764-A2B8-17BA6C54F51A}" type="datetimeFigureOut">
              <a:rPr lang="es-MX" smtClean="0"/>
              <a:pPr/>
              <a:t>18/05/12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91BCF43F-E4AE-49E8-8520-DB3A0A8C698B}" type="slidenum">
              <a:rPr lang="es-MX" smtClean="0"/>
              <a:pPr/>
              <a:t>‹Nr.›</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B10FAF7D-C7D0-4764-A2B8-17BA6C54F51A}" type="datetimeFigureOut">
              <a:rPr lang="es-MX" smtClean="0"/>
              <a:pPr/>
              <a:t>18/05/12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91BCF43F-E4AE-49E8-8520-DB3A0A8C698B}" type="slidenum">
              <a:rPr lang="es-MX" smtClean="0"/>
              <a:pPr/>
              <a:t>‹Nr.›</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10FAF7D-C7D0-4764-A2B8-17BA6C54F51A}" type="datetimeFigureOut">
              <a:rPr lang="es-MX" smtClean="0"/>
              <a:pPr/>
              <a:t>18/05/12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91BCF43F-E4AE-49E8-8520-DB3A0A8C698B}" type="slidenum">
              <a:rPr lang="es-MX" smtClean="0"/>
              <a:pPr/>
              <a:t>‹Nr.›</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10FAF7D-C7D0-4764-A2B8-17BA6C54F51A}" type="datetimeFigureOut">
              <a:rPr lang="es-MX" smtClean="0"/>
              <a:pPr/>
              <a:t>18/05/12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1BCF43F-E4AE-49E8-8520-DB3A0A8C698B}" type="slidenum">
              <a:rPr lang="es-MX" smtClean="0"/>
              <a:pPr/>
              <a:t>‹Nr.›</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10FAF7D-C7D0-4764-A2B8-17BA6C54F51A}" type="datetimeFigureOut">
              <a:rPr lang="es-MX" smtClean="0"/>
              <a:pPr/>
              <a:t>18/05/12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1BCF43F-E4AE-49E8-8520-DB3A0A8C698B}" type="slidenum">
              <a:rPr lang="es-MX" smtClean="0"/>
              <a:pPr/>
              <a:t>‹Nr.›</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0FAF7D-C7D0-4764-A2B8-17BA6C54F51A}" type="datetimeFigureOut">
              <a:rPr lang="es-MX" smtClean="0"/>
              <a:pPr/>
              <a:t>18/05/12</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CF43F-E4AE-49E8-8520-DB3A0A8C698B}" type="slidenum">
              <a:rPr lang="es-MX" smtClean="0"/>
              <a:pPr/>
              <a:t>‹Nr.›</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tif"/></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jpeg"/><Relationship Id="rId5" Type="http://schemas.openxmlformats.org/officeDocument/2006/relationships/image" Target="../media/image2.t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36.emf"/><Relationship Id="rId4" Type="http://schemas.openxmlformats.org/officeDocument/2006/relationships/image" Target="../media/image37.emf"/><Relationship Id="rId5" Type="http://schemas.openxmlformats.org/officeDocument/2006/relationships/image" Target="../media/image38.png"/><Relationship Id="rId6" Type="http://schemas.openxmlformats.org/officeDocument/2006/relationships/image" Target="../media/image2.t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 Id="rId8" Type="http://schemas.openxmlformats.org/officeDocument/2006/relationships/image" Target="../media/image2.tif"/><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hyperlink" Target="http://www.ela.mx" TargetMode="External"/><Relationship Id="rId6" Type="http://schemas.openxmlformats.org/officeDocument/2006/relationships/image" Target="../media/image2.t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2.t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2.t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2.t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2.t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53.emf"/><Relationship Id="rId4" Type="http://schemas.openxmlformats.org/officeDocument/2006/relationships/image" Target="../media/image35.jpeg"/><Relationship Id="rId5" Type="http://schemas.openxmlformats.org/officeDocument/2006/relationships/image" Target="../media/image54.png"/><Relationship Id="rId6" Type="http://schemas.openxmlformats.org/officeDocument/2006/relationships/image" Target="../media/image2.t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2.t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tif"/></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2.t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2.t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jpeg"/><Relationship Id="rId5" Type="http://schemas.openxmlformats.org/officeDocument/2006/relationships/image" Target="../media/image2.t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2.t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5.png"/><Relationship Id="rId5" Type="http://schemas.openxmlformats.org/officeDocument/2006/relationships/image" Target="../media/image66.png"/><Relationship Id="rId6" Type="http://schemas.openxmlformats.org/officeDocument/2006/relationships/image" Target="../media/image2.tif"/><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59.png"/><Relationship Id="rId5" Type="http://schemas.openxmlformats.org/officeDocument/2006/relationships/image" Target="../media/image60.png"/><Relationship Id="rId6" Type="http://schemas.openxmlformats.org/officeDocument/2006/relationships/image" Target="../media/image2.t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5" Type="http://schemas.openxmlformats.org/officeDocument/2006/relationships/image" Target="../media/image70.jpeg"/><Relationship Id="rId6" Type="http://schemas.openxmlformats.org/officeDocument/2006/relationships/image" Target="../media/image2.t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72.jpeg"/><Relationship Id="rId5" Type="http://schemas.openxmlformats.org/officeDocument/2006/relationships/image" Target="../media/image2.t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73.jpeg"/><Relationship Id="rId4" Type="http://schemas.openxmlformats.org/officeDocument/2006/relationships/image" Target="../media/image2.t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2.t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1" Type="http://schemas.openxmlformats.org/officeDocument/2006/relationships/image" Target="../media/image10.jpeg"/><Relationship Id="rId12" Type="http://schemas.openxmlformats.org/officeDocument/2006/relationships/image" Target="../media/image11.jpeg"/><Relationship Id="rId13" Type="http://schemas.openxmlformats.org/officeDocument/2006/relationships/image" Target="../media/image12.png"/><Relationship Id="rId14" Type="http://schemas.openxmlformats.org/officeDocument/2006/relationships/image" Target="../media/image13.jpeg"/><Relationship Id="rId15" Type="http://schemas.openxmlformats.org/officeDocument/2006/relationships/image" Target="../media/image2.tif"/><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0"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74.emf"/><Relationship Id="rId4" Type="http://schemas.openxmlformats.org/officeDocument/2006/relationships/image" Target="../media/image2.t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76.png"/><Relationship Id="rId4" Type="http://schemas.openxmlformats.org/officeDocument/2006/relationships/image" Target="../media/image77.png"/><Relationship Id="rId5" Type="http://schemas.openxmlformats.org/officeDocument/2006/relationships/image" Target="../media/image2.tif"/><Relationship Id="rId1" Type="http://schemas.openxmlformats.org/officeDocument/2006/relationships/slideLayout" Target="../slideLayouts/slideLayout1.xml"/><Relationship Id="rId2" Type="http://schemas.openxmlformats.org/officeDocument/2006/relationships/image" Target="../media/image75.png"/></Relationships>
</file>

<file path=ppt/slides/_rels/slide32.xml.rels><?xml version="1.0" encoding="UTF-8" standalone="yes"?>
<Relationships xmlns="http://schemas.openxmlformats.org/package/2006/relationships"><Relationship Id="rId3" Type="http://schemas.openxmlformats.org/officeDocument/2006/relationships/image" Target="../media/image78.emf"/><Relationship Id="rId4" Type="http://schemas.openxmlformats.org/officeDocument/2006/relationships/image" Target="../media/image79.png"/><Relationship Id="rId5" Type="http://schemas.openxmlformats.org/officeDocument/2006/relationships/image" Target="../media/image2.t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image" Target="../media/image2.t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81.png"/><Relationship Id="rId4" Type="http://schemas.openxmlformats.org/officeDocument/2006/relationships/image" Target="../media/image82.png"/><Relationship Id="rId5" Type="http://schemas.openxmlformats.org/officeDocument/2006/relationships/image" Target="../media/image83.png"/><Relationship Id="rId6" Type="http://schemas.openxmlformats.org/officeDocument/2006/relationships/image" Target="../media/image84.png"/><Relationship Id="rId7" Type="http://schemas.openxmlformats.org/officeDocument/2006/relationships/image" Target="../media/image2.t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78.emf"/><Relationship Id="rId4" Type="http://schemas.openxmlformats.org/officeDocument/2006/relationships/image" Target="../media/image85.png"/><Relationship Id="rId5" Type="http://schemas.openxmlformats.org/officeDocument/2006/relationships/image" Target="../media/image86.png"/><Relationship Id="rId6" Type="http://schemas.openxmlformats.org/officeDocument/2006/relationships/image" Target="../media/image2.t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87.png"/><Relationship Id="rId4" Type="http://schemas.openxmlformats.org/officeDocument/2006/relationships/image" Target="../media/image88.png"/><Relationship Id="rId5" Type="http://schemas.openxmlformats.org/officeDocument/2006/relationships/image" Target="../media/image89.png"/><Relationship Id="rId6" Type="http://schemas.openxmlformats.org/officeDocument/2006/relationships/image" Target="../media/image2.t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90.emf"/><Relationship Id="rId4" Type="http://schemas.openxmlformats.org/officeDocument/2006/relationships/image" Target="../media/image91.emf"/><Relationship Id="rId5" Type="http://schemas.openxmlformats.org/officeDocument/2006/relationships/image" Target="../media/image92.png"/><Relationship Id="rId6" Type="http://schemas.openxmlformats.org/officeDocument/2006/relationships/image" Target="../media/image2.t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93.emf"/><Relationship Id="rId4" Type="http://schemas.openxmlformats.org/officeDocument/2006/relationships/image" Target="../media/image94.emf"/><Relationship Id="rId5" Type="http://schemas.openxmlformats.org/officeDocument/2006/relationships/image" Target="../media/image2.t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95.emf"/><Relationship Id="rId4" Type="http://schemas.openxmlformats.org/officeDocument/2006/relationships/image" Target="../media/image96.png"/><Relationship Id="rId5" Type="http://schemas.openxmlformats.org/officeDocument/2006/relationships/image" Target="../media/image2.t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1" Type="http://schemas.openxmlformats.org/officeDocument/2006/relationships/image" Target="../media/image3.png"/><Relationship Id="rId12" Type="http://schemas.openxmlformats.org/officeDocument/2006/relationships/image" Target="../media/image17.jpeg"/><Relationship Id="rId13" Type="http://schemas.openxmlformats.org/officeDocument/2006/relationships/image" Target="../media/image18.jpeg"/><Relationship Id="rId14" Type="http://schemas.openxmlformats.org/officeDocument/2006/relationships/image" Target="../media/image19.png"/><Relationship Id="rId15" Type="http://schemas.openxmlformats.org/officeDocument/2006/relationships/image" Target="../media/image20.jpeg"/><Relationship Id="rId16" Type="http://schemas.openxmlformats.org/officeDocument/2006/relationships/image" Target="../media/image21.jpeg"/><Relationship Id="rId17" Type="http://schemas.openxmlformats.org/officeDocument/2006/relationships/image" Target="../media/image22.jpeg"/><Relationship Id="rId18" Type="http://schemas.openxmlformats.org/officeDocument/2006/relationships/image" Target="../media/image2.tif"/><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12.png"/><Relationship Id="rId7" Type="http://schemas.openxmlformats.org/officeDocument/2006/relationships/image" Target="../media/image14.jpeg"/><Relationship Id="rId8" Type="http://schemas.openxmlformats.org/officeDocument/2006/relationships/image" Target="../media/image15.jpeg"/><Relationship Id="rId9" Type="http://schemas.openxmlformats.org/officeDocument/2006/relationships/image" Target="../media/image16.jpeg"/><Relationship Id="rId10"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97.jpeg"/><Relationship Id="rId5" Type="http://schemas.openxmlformats.org/officeDocument/2006/relationships/image" Target="../media/image2.t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98.png"/><Relationship Id="rId4" Type="http://schemas.openxmlformats.org/officeDocument/2006/relationships/image" Target="../media/image99.png"/><Relationship Id="rId5" Type="http://schemas.openxmlformats.org/officeDocument/2006/relationships/image" Target="../media/image2.t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t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t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t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t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2.tif"/><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32" y="6806"/>
            <a:ext cx="9144064" cy="6922656"/>
            <a:chOff x="-32" y="6806"/>
            <a:chExt cx="9144064" cy="6922656"/>
          </a:xfrm>
        </p:grpSpPr>
        <p:pic>
          <p:nvPicPr>
            <p:cNvPr id="11" name="10 Imagen" descr="vu.bmp"/>
            <p:cNvPicPr>
              <a:picLocks noChangeAspect="1"/>
            </p:cNvPicPr>
            <p:nvPr/>
          </p:nvPicPr>
          <p:blipFill>
            <a:blip r:embed="rId2">
              <a:lum bright="67000" contrast="-88000"/>
            </a:blip>
            <a:stretch>
              <a:fillRect/>
            </a:stretch>
          </p:blipFill>
          <p:spPr>
            <a:xfrm>
              <a:off x="-32" y="6806"/>
              <a:ext cx="9144032" cy="6813118"/>
            </a:xfrm>
            <a:prstGeom prst="rect">
              <a:avLst/>
            </a:prstGeom>
          </p:spPr>
        </p:pic>
        <p:sp>
          <p:nvSpPr>
            <p:cNvPr id="5" name="4 Rectángulo"/>
            <p:cNvSpPr/>
            <p:nvPr/>
          </p:nvSpPr>
          <p:spPr>
            <a:xfrm>
              <a:off x="357158" y="2143116"/>
              <a:ext cx="8374408" cy="1754326"/>
            </a:xfrm>
            <a:prstGeom prst="rect">
              <a:avLst/>
            </a:prstGeom>
            <a:noFill/>
          </p:spPr>
          <p:txBody>
            <a:bodyPr wrap="none" lIns="91440" tIns="45720" rIns="91440" bIns="45720">
              <a:spAutoFit/>
            </a:bodyPr>
            <a:lstStyle/>
            <a:p>
              <a:pPr algn="ctr"/>
              <a:r>
                <a:rPr lang="es-MX"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Gothic" pitchFamily="34" charset="0"/>
                </a:rPr>
                <a:t>Manual de Registro Web</a:t>
              </a:r>
            </a:p>
            <a:p>
              <a:pPr algn="ctr"/>
              <a:r>
                <a:rPr lang="es-MX"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Gothic" pitchFamily="34" charset="0"/>
                </a:rPr>
                <a:t>VUCEM</a:t>
              </a:r>
              <a:endParaRPr lang="es-MX"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6" name="5 Rectángulo"/>
            <p:cNvSpPr/>
            <p:nvPr/>
          </p:nvSpPr>
          <p:spPr>
            <a:xfrm>
              <a:off x="7263389" y="6467797"/>
              <a:ext cx="1880643" cy="461665"/>
            </a:xfrm>
            <a:prstGeom prst="rect">
              <a:avLst/>
            </a:prstGeom>
            <a:noFill/>
          </p:spPr>
          <p:txBody>
            <a:bodyPr wrap="none" lIns="91440" tIns="45720" rIns="91440" bIns="45720">
              <a:spAutoFit/>
            </a:bodyPr>
            <a:lstStyle/>
            <a:p>
              <a:pPr algn="ctr"/>
              <a:r>
                <a:rPr lang="es-MX" sz="2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Gothic" pitchFamily="34" charset="0"/>
                </a:rPr>
                <a:t>Marzo 2012</a:t>
              </a:r>
              <a:endParaRPr lang="es-MX" sz="2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pSp>
      <p:pic>
        <p:nvPicPr>
          <p:cNvPr id="4" name="Imagen 3" descr="LOGO NUEVO ELA.tif"/>
          <p:cNvPicPr>
            <a:picLocks noChangeAspect="1"/>
          </p:cNvPicPr>
          <p:nvPr/>
        </p:nvPicPr>
        <p:blipFill>
          <a:blip r:embed="rId3" cstate="print">
            <a:alphaModFix amt="73000"/>
            <a:extLst>
              <a:ext uri="{28A0092B-C50C-407E-A947-70E740481C1C}">
                <a14:useLocalDpi xmlns:a14="http://schemas.microsoft.com/office/drawing/2010/main" val="0"/>
              </a:ext>
            </a:extLst>
          </a:blip>
          <a:stretch>
            <a:fillRect/>
          </a:stretch>
        </p:blipFill>
        <p:spPr>
          <a:xfrm>
            <a:off x="16933" y="44624"/>
            <a:ext cx="3186915" cy="84506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vu.bmp"/>
          <p:cNvPicPr>
            <a:picLocks noChangeAspect="1"/>
          </p:cNvPicPr>
          <p:nvPr/>
        </p:nvPicPr>
        <p:blipFill>
          <a:blip r:embed="rId2">
            <a:lum bright="67000" contrast="-88000"/>
          </a:blip>
          <a:stretch>
            <a:fillRect/>
          </a:stretch>
        </p:blipFill>
        <p:spPr>
          <a:xfrm>
            <a:off x="-32" y="6806"/>
            <a:ext cx="9144032" cy="6813118"/>
          </a:xfrm>
          <a:prstGeom prst="rect">
            <a:avLst/>
          </a:prstGeom>
        </p:spPr>
      </p:pic>
      <p:sp>
        <p:nvSpPr>
          <p:cNvPr id="5" name="4 Rectángulo"/>
          <p:cNvSpPr/>
          <p:nvPr/>
        </p:nvSpPr>
        <p:spPr>
          <a:xfrm>
            <a:off x="3849016" y="-24"/>
            <a:ext cx="5295039" cy="1077218"/>
          </a:xfrm>
          <a:prstGeom prst="rect">
            <a:avLst/>
          </a:prstGeom>
          <a:noFill/>
        </p:spPr>
        <p:txBody>
          <a:bodyPr wrap="none" lIns="91440" tIns="45720" rIns="91440" bIns="45720">
            <a:spAutoFit/>
          </a:bodyPr>
          <a:lstStyle/>
          <a:p>
            <a:pPr marL="514350" indent="-514350" algn="r"/>
            <a:r>
              <a:rPr lang="es-MX"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Gothic" pitchFamily="34" charset="0"/>
              </a:rPr>
              <a:t>2. Registro de la Empresa </a:t>
            </a:r>
          </a:p>
          <a:p>
            <a:pPr marL="514350" indent="-514350" algn="r"/>
            <a:r>
              <a:rPr lang="es-MX" sz="32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Gothic" pitchFamily="34" charset="0"/>
              </a:rPr>
              <a:t>Importador / Exportador</a:t>
            </a:r>
            <a:endParaRPr lang="es-MX" sz="3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6" name="5 CuadroTexto"/>
          <p:cNvSpPr txBox="1"/>
          <p:nvPr/>
        </p:nvSpPr>
        <p:spPr>
          <a:xfrm>
            <a:off x="428596" y="1214422"/>
            <a:ext cx="8286808" cy="4247317"/>
          </a:xfrm>
          <a:prstGeom prst="rect">
            <a:avLst/>
          </a:prstGeom>
          <a:noFill/>
        </p:spPr>
        <p:txBody>
          <a:bodyPr wrap="square" rtlCol="0">
            <a:spAutoFit/>
          </a:bodyPr>
          <a:lstStyle/>
          <a:p>
            <a:pPr algn="just"/>
            <a:r>
              <a:rPr lang="es-MX" b="1" dirty="0" smtClean="0">
                <a:solidFill>
                  <a:schemeClr val="tx2">
                    <a:lumMod val="75000"/>
                  </a:schemeClr>
                </a:solidFill>
                <a:latin typeface="Century Gothic" pitchFamily="34" charset="0"/>
              </a:rPr>
              <a:t>Requerimientos</a:t>
            </a:r>
          </a:p>
          <a:p>
            <a:pPr marL="342900" indent="-342900" algn="just">
              <a:buAutoNum type="alphaLcPeriod"/>
            </a:pPr>
            <a:r>
              <a:rPr lang="es-MX" dirty="0" smtClean="0">
                <a:solidFill>
                  <a:schemeClr val="tx2">
                    <a:lumMod val="75000"/>
                  </a:schemeClr>
                </a:solidFill>
                <a:latin typeface="Century Gothic" pitchFamily="34" charset="0"/>
              </a:rPr>
              <a:t>PC/</a:t>
            </a:r>
            <a:r>
              <a:rPr lang="es-MX" dirty="0" err="1" smtClean="0">
                <a:solidFill>
                  <a:schemeClr val="tx2">
                    <a:lumMod val="75000"/>
                  </a:schemeClr>
                </a:solidFill>
                <a:latin typeface="Century Gothic" pitchFamily="34" charset="0"/>
              </a:rPr>
              <a:t>LapTop</a:t>
            </a:r>
            <a:r>
              <a:rPr lang="es-MX" dirty="0" smtClean="0">
                <a:solidFill>
                  <a:schemeClr val="tx2">
                    <a:lumMod val="75000"/>
                  </a:schemeClr>
                </a:solidFill>
                <a:latin typeface="Century Gothic" pitchFamily="34" charset="0"/>
              </a:rPr>
              <a:t> con Internet Explorer con acceso a Internet.</a:t>
            </a:r>
          </a:p>
          <a:p>
            <a:pPr marL="342900" indent="-342900" algn="just">
              <a:buAutoNum type="alphaLcPeriod"/>
            </a:pPr>
            <a:r>
              <a:rPr lang="es-MX" dirty="0" smtClean="0">
                <a:solidFill>
                  <a:schemeClr val="tx2">
                    <a:lumMod val="75000"/>
                  </a:schemeClr>
                </a:solidFill>
                <a:latin typeface="Century Gothic" pitchFamily="34" charset="0"/>
              </a:rPr>
              <a:t>FIEL de la Empresa (Importador/Exportador) incluyendo archivos .</a:t>
            </a:r>
            <a:r>
              <a:rPr lang="es-MX" dirty="0" err="1" smtClean="0">
                <a:solidFill>
                  <a:schemeClr val="tx2">
                    <a:lumMod val="75000"/>
                  </a:schemeClr>
                </a:solidFill>
                <a:latin typeface="Century Gothic" pitchFamily="34" charset="0"/>
              </a:rPr>
              <a:t>key</a:t>
            </a:r>
            <a:r>
              <a:rPr lang="es-MX" dirty="0" smtClean="0">
                <a:solidFill>
                  <a:schemeClr val="tx2">
                    <a:lumMod val="75000"/>
                  </a:schemeClr>
                </a:solidFill>
                <a:latin typeface="Century Gothic" pitchFamily="34" charset="0"/>
              </a:rPr>
              <a:t>, .</a:t>
            </a:r>
            <a:r>
              <a:rPr lang="es-MX" dirty="0" err="1" smtClean="0">
                <a:solidFill>
                  <a:schemeClr val="tx2">
                    <a:lumMod val="75000"/>
                  </a:schemeClr>
                </a:solidFill>
                <a:latin typeface="Century Gothic" pitchFamily="34" charset="0"/>
              </a:rPr>
              <a:t>cer</a:t>
            </a:r>
            <a:r>
              <a:rPr lang="es-MX" dirty="0" smtClean="0">
                <a:solidFill>
                  <a:schemeClr val="tx2">
                    <a:lumMod val="75000"/>
                  </a:schemeClr>
                </a:solidFill>
                <a:latin typeface="Century Gothic" pitchFamily="34" charset="0"/>
              </a:rPr>
              <a:t> y contraseña.</a:t>
            </a:r>
          </a:p>
          <a:p>
            <a:pPr marL="342900" indent="-342900" algn="just">
              <a:buAutoNum type="alphaLcPeriod"/>
            </a:pPr>
            <a:r>
              <a:rPr lang="es-MX" dirty="0" smtClean="0">
                <a:solidFill>
                  <a:schemeClr val="tx2">
                    <a:lumMod val="75000"/>
                  </a:schemeClr>
                </a:solidFill>
                <a:latin typeface="Century Gothic" pitchFamily="34" charset="0"/>
              </a:rPr>
              <a:t>Acta Constitutiva para identificar a Socios/Accionistas (opcional).</a:t>
            </a:r>
          </a:p>
          <a:p>
            <a:pPr marL="342900" indent="-342900" algn="just">
              <a:buAutoNum type="alphaLcPeriod"/>
            </a:pPr>
            <a:r>
              <a:rPr lang="es-MX" dirty="0" smtClean="0">
                <a:solidFill>
                  <a:schemeClr val="tx2">
                    <a:lumMod val="75000"/>
                  </a:schemeClr>
                </a:solidFill>
                <a:latin typeface="Century Gothic" pitchFamily="34" charset="0"/>
              </a:rPr>
              <a:t>Listado de usuarios asignados como </a:t>
            </a:r>
            <a:r>
              <a:rPr lang="es-MX" dirty="0" err="1" smtClean="0">
                <a:solidFill>
                  <a:schemeClr val="tx2">
                    <a:lumMod val="75000"/>
                  </a:schemeClr>
                </a:solidFill>
                <a:latin typeface="Century Gothic" pitchFamily="34" charset="0"/>
              </a:rPr>
              <a:t>Capturistas</a:t>
            </a:r>
            <a:r>
              <a:rPr lang="es-MX" dirty="0" smtClean="0">
                <a:solidFill>
                  <a:schemeClr val="tx2">
                    <a:lumMod val="75000"/>
                  </a:schemeClr>
                </a:solidFill>
                <a:latin typeface="Century Gothic" pitchFamily="34" charset="0"/>
              </a:rPr>
              <a:t> Privados dados de alta previamente en VUCEM como Personas Físicas sin Fiel–registrados con RFC o CURP (se anexa Procedimiento de Registro PF). </a:t>
            </a:r>
          </a:p>
          <a:p>
            <a:pPr algn="just">
              <a:buFont typeface="Arial" pitchFamily="34" charset="0"/>
              <a:buChar char="•"/>
            </a:pPr>
            <a:endParaRPr lang="es-MX" dirty="0">
              <a:solidFill>
                <a:schemeClr val="tx2">
                  <a:lumMod val="75000"/>
                </a:schemeClr>
              </a:solidFill>
              <a:latin typeface="Century Gothic" pitchFamily="34" charset="0"/>
            </a:endParaRPr>
          </a:p>
          <a:p>
            <a:pPr algn="just"/>
            <a:r>
              <a:rPr lang="es-MX" b="1" dirty="0" smtClean="0">
                <a:solidFill>
                  <a:schemeClr val="tx2">
                    <a:lumMod val="75000"/>
                  </a:schemeClr>
                </a:solidFill>
                <a:latin typeface="Century Gothic" pitchFamily="34" charset="0"/>
              </a:rPr>
              <a:t>Procedimiento</a:t>
            </a:r>
          </a:p>
          <a:p>
            <a:pPr marL="342900" indent="-342900" algn="just">
              <a:buAutoNum type="alphaLcPeriod"/>
            </a:pPr>
            <a:r>
              <a:rPr lang="es-MX" dirty="0" smtClean="0">
                <a:solidFill>
                  <a:schemeClr val="tx2">
                    <a:lumMod val="75000"/>
                  </a:schemeClr>
                </a:solidFill>
                <a:latin typeface="Century Gothic" pitchFamily="34" charset="0"/>
              </a:rPr>
              <a:t>Entrar al Explorador de Internet</a:t>
            </a:r>
          </a:p>
          <a:p>
            <a:pPr marL="342900" indent="-342900" algn="just">
              <a:buAutoNum type="alphaLcPeriod"/>
            </a:pPr>
            <a:r>
              <a:rPr lang="es-MX" dirty="0" err="1" smtClean="0">
                <a:solidFill>
                  <a:schemeClr val="tx2">
                    <a:lumMod val="75000"/>
                  </a:schemeClr>
                </a:solidFill>
                <a:latin typeface="Century Gothic" pitchFamily="34" charset="0"/>
              </a:rPr>
              <a:t>Accesar</a:t>
            </a:r>
            <a:r>
              <a:rPr lang="es-MX" dirty="0" smtClean="0">
                <a:solidFill>
                  <a:schemeClr val="tx2">
                    <a:lumMod val="75000"/>
                  </a:schemeClr>
                </a:solidFill>
                <a:latin typeface="Century Gothic" pitchFamily="34" charset="0"/>
              </a:rPr>
              <a:t> a la siguiente página (URL)</a:t>
            </a:r>
          </a:p>
          <a:p>
            <a:pPr marL="342900" indent="-342900" algn="just">
              <a:buAutoNum type="alphaLcPeriod"/>
            </a:pPr>
            <a:endParaRPr lang="es-MX" dirty="0">
              <a:solidFill>
                <a:schemeClr val="tx2">
                  <a:lumMod val="75000"/>
                </a:schemeClr>
              </a:solidFill>
              <a:latin typeface="Century Gothic" pitchFamily="34" charset="0"/>
            </a:endParaRPr>
          </a:p>
          <a:p>
            <a:pPr marL="342900" indent="-342900" algn="ctr"/>
            <a:r>
              <a:rPr lang="es-MX" b="1" dirty="0" smtClean="0">
                <a:solidFill>
                  <a:schemeClr val="tx2">
                    <a:lumMod val="75000"/>
                  </a:schemeClr>
                </a:solidFill>
                <a:latin typeface="Century Gothic" pitchFamily="34" charset="0"/>
              </a:rPr>
              <a:t>http://www.ventanillaunica.gob.mx</a:t>
            </a:r>
          </a:p>
          <a:p>
            <a:pPr algn="just"/>
            <a:endParaRPr lang="es-MX" dirty="0">
              <a:solidFill>
                <a:schemeClr val="tx2">
                  <a:lumMod val="75000"/>
                </a:schemeClr>
              </a:solidFill>
              <a:latin typeface="Century Gothic" pitchFamily="34" charset="0"/>
            </a:endParaRPr>
          </a:p>
        </p:txBody>
      </p:sp>
      <p:pic>
        <p:nvPicPr>
          <p:cNvPr id="21506" name="Picture 2"/>
          <p:cNvPicPr>
            <a:picLocks noChangeAspect="1" noChangeArrowheads="1"/>
          </p:cNvPicPr>
          <p:nvPr/>
        </p:nvPicPr>
        <p:blipFill>
          <a:blip r:embed="rId3"/>
          <a:srcRect/>
          <a:stretch>
            <a:fillRect/>
          </a:stretch>
        </p:blipFill>
        <p:spPr bwMode="auto">
          <a:xfrm>
            <a:off x="785786" y="5295918"/>
            <a:ext cx="7620000" cy="704850"/>
          </a:xfrm>
          <a:prstGeom prst="rect">
            <a:avLst/>
          </a:prstGeom>
          <a:noFill/>
          <a:ln w="9525">
            <a:noFill/>
            <a:miter lim="800000"/>
            <a:headEnd/>
            <a:tailEnd/>
          </a:ln>
          <a:effectLst/>
        </p:spPr>
      </p:pic>
      <p:pic>
        <p:nvPicPr>
          <p:cNvPr id="8" name="Picture 4" descr="http://www.cnnexpansion.com/media/2011/03/04/logistica.jpg"/>
          <p:cNvPicPr>
            <a:picLocks noChangeAspect="1" noChangeArrowheads="1"/>
          </p:cNvPicPr>
          <p:nvPr/>
        </p:nvPicPr>
        <p:blipFill>
          <a:blip r:embed="rId4">
            <a:lum bright="-7000"/>
          </a:blip>
          <a:srcRect/>
          <a:stretch>
            <a:fillRect/>
          </a:stretch>
        </p:blipFill>
        <p:spPr bwMode="auto">
          <a:xfrm>
            <a:off x="7412095" y="4000504"/>
            <a:ext cx="1731905" cy="1214446"/>
          </a:xfrm>
          <a:prstGeom prst="rect">
            <a:avLst/>
          </a:prstGeom>
          <a:noFill/>
        </p:spPr>
      </p:pic>
      <p:pic>
        <p:nvPicPr>
          <p:cNvPr id="9" name="Imagen 8" descr="LOGO NUEVO ELA.tif"/>
          <p:cNvPicPr>
            <a:picLocks noChangeAspect="1"/>
          </p:cNvPicPr>
          <p:nvPr/>
        </p:nvPicPr>
        <p:blipFill>
          <a:blip r:embed="rId5" cstate="print">
            <a:alphaModFix amt="73000"/>
            <a:extLst>
              <a:ext uri="{28A0092B-C50C-407E-A947-70E740481C1C}">
                <a14:useLocalDpi xmlns:a14="http://schemas.microsoft.com/office/drawing/2010/main" val="0"/>
              </a:ext>
            </a:extLst>
          </a:blip>
          <a:stretch>
            <a:fillRect/>
          </a:stretch>
        </p:blipFill>
        <p:spPr>
          <a:xfrm>
            <a:off x="16933" y="44625"/>
            <a:ext cx="3186915" cy="5760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20 Imagen" descr="vu.bmp"/>
          <p:cNvPicPr>
            <a:picLocks noChangeAspect="1"/>
          </p:cNvPicPr>
          <p:nvPr/>
        </p:nvPicPr>
        <p:blipFill>
          <a:blip r:embed="rId2">
            <a:lum bright="67000" contrast="-88000"/>
          </a:blip>
          <a:stretch>
            <a:fillRect/>
          </a:stretch>
        </p:blipFill>
        <p:spPr>
          <a:xfrm>
            <a:off x="-32" y="6806"/>
            <a:ext cx="9144032" cy="6813118"/>
          </a:xfrm>
          <a:prstGeom prst="rect">
            <a:avLst/>
          </a:prstGeom>
        </p:spPr>
      </p:pic>
      <p:sp>
        <p:nvSpPr>
          <p:cNvPr id="8" name="7 CuadroTexto"/>
          <p:cNvSpPr txBox="1"/>
          <p:nvPr/>
        </p:nvSpPr>
        <p:spPr>
          <a:xfrm>
            <a:off x="142844" y="702214"/>
            <a:ext cx="8715436" cy="646331"/>
          </a:xfrm>
          <a:prstGeom prst="rect">
            <a:avLst/>
          </a:prstGeom>
          <a:noFill/>
        </p:spPr>
        <p:txBody>
          <a:bodyPr wrap="square" rtlCol="0">
            <a:spAutoFit/>
          </a:bodyPr>
          <a:lstStyle/>
          <a:p>
            <a:r>
              <a:rPr lang="es-MX" dirty="0" smtClean="0">
                <a:solidFill>
                  <a:schemeClr val="tx2">
                    <a:lumMod val="75000"/>
                  </a:schemeClr>
                </a:solidFill>
                <a:latin typeface="Century Gothic" pitchFamily="34" charset="0"/>
              </a:rPr>
              <a:t>c. Seleccionar Ingreso con FIEL y dar de alta los datos de la </a:t>
            </a:r>
            <a:r>
              <a:rPr lang="es-MX" b="1" dirty="0" smtClean="0">
                <a:solidFill>
                  <a:schemeClr val="tx2">
                    <a:lumMod val="75000"/>
                  </a:schemeClr>
                </a:solidFill>
                <a:latin typeface="Century Gothic" pitchFamily="34" charset="0"/>
              </a:rPr>
              <a:t>Empresa (Importador/Exportador), Registrarse.</a:t>
            </a:r>
            <a:endParaRPr lang="es-MX" b="1" dirty="0">
              <a:solidFill>
                <a:schemeClr val="tx2">
                  <a:lumMod val="75000"/>
                </a:schemeClr>
              </a:solidFill>
              <a:latin typeface="Century Gothic" pitchFamily="34" charset="0"/>
            </a:endParaRP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7818" y="1299109"/>
            <a:ext cx="3436458" cy="222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7818" y="3513687"/>
            <a:ext cx="3431467" cy="2272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srcRect/>
          <a:stretch>
            <a:fillRect/>
          </a:stretch>
        </p:blipFill>
        <p:spPr bwMode="auto">
          <a:xfrm>
            <a:off x="142844" y="1643050"/>
            <a:ext cx="4448175" cy="3467100"/>
          </a:xfrm>
          <a:prstGeom prst="rect">
            <a:avLst/>
          </a:prstGeom>
          <a:noFill/>
          <a:ln w="9525">
            <a:noFill/>
            <a:miter lim="800000"/>
            <a:headEnd/>
            <a:tailEnd/>
          </a:ln>
          <a:effectLst/>
        </p:spPr>
      </p:pic>
      <p:sp>
        <p:nvSpPr>
          <p:cNvPr id="11" name="10 Flecha derecha"/>
          <p:cNvSpPr/>
          <p:nvPr/>
        </p:nvSpPr>
        <p:spPr>
          <a:xfrm rot="19946690">
            <a:off x="4187081" y="3597313"/>
            <a:ext cx="1071570" cy="14287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Flecha derecha"/>
          <p:cNvSpPr/>
          <p:nvPr/>
        </p:nvSpPr>
        <p:spPr>
          <a:xfrm rot="602053">
            <a:off x="4281996" y="4622623"/>
            <a:ext cx="1071570" cy="14287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11 Flecha derecha"/>
          <p:cNvSpPr/>
          <p:nvPr/>
        </p:nvSpPr>
        <p:spPr>
          <a:xfrm rot="16200000">
            <a:off x="178563" y="5464983"/>
            <a:ext cx="1071570" cy="14287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5" name="Imagen 14" descr="LOGO NUEVO ELA.tif"/>
          <p:cNvPicPr>
            <a:picLocks noChangeAspect="1"/>
          </p:cNvPicPr>
          <p:nvPr/>
        </p:nvPicPr>
        <p:blipFill>
          <a:blip r:embed="rId6" cstate="print">
            <a:alphaModFix amt="73000"/>
            <a:extLst>
              <a:ext uri="{28A0092B-C50C-407E-A947-70E740481C1C}">
                <a14:useLocalDpi xmlns:a14="http://schemas.microsoft.com/office/drawing/2010/main" val="0"/>
              </a:ext>
            </a:extLst>
          </a:blip>
          <a:stretch>
            <a:fillRect/>
          </a:stretch>
        </p:blipFill>
        <p:spPr>
          <a:xfrm>
            <a:off x="16933" y="44625"/>
            <a:ext cx="3186915" cy="5760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vu.bmp"/>
          <p:cNvPicPr>
            <a:picLocks noChangeAspect="1"/>
          </p:cNvPicPr>
          <p:nvPr/>
        </p:nvPicPr>
        <p:blipFill>
          <a:blip r:embed="rId3">
            <a:lum bright="67000" contrast="-88000"/>
          </a:blip>
          <a:stretch>
            <a:fillRect/>
          </a:stretch>
        </p:blipFill>
        <p:spPr>
          <a:xfrm>
            <a:off x="-32" y="6806"/>
            <a:ext cx="9144032" cy="6813118"/>
          </a:xfrm>
          <a:prstGeom prst="rect">
            <a:avLst/>
          </a:prstGeom>
        </p:spPr>
      </p:pic>
      <p:sp>
        <p:nvSpPr>
          <p:cNvPr id="8" name="7 CuadroTexto"/>
          <p:cNvSpPr txBox="1"/>
          <p:nvPr/>
        </p:nvSpPr>
        <p:spPr>
          <a:xfrm>
            <a:off x="3428992" y="642918"/>
            <a:ext cx="5072098" cy="369332"/>
          </a:xfrm>
          <a:prstGeom prst="rect">
            <a:avLst/>
          </a:prstGeom>
          <a:noFill/>
        </p:spPr>
        <p:txBody>
          <a:bodyPr wrap="square" rtlCol="0">
            <a:spAutoFit/>
          </a:bodyPr>
          <a:lstStyle/>
          <a:p>
            <a:r>
              <a:rPr lang="es-MX" dirty="0" smtClean="0">
                <a:solidFill>
                  <a:schemeClr val="tx2">
                    <a:lumMod val="75000"/>
                  </a:schemeClr>
                </a:solidFill>
                <a:latin typeface="Century Gothic" pitchFamily="34" charset="0"/>
              </a:rPr>
              <a:t>d. Datos cargados, seleccionar </a:t>
            </a:r>
            <a:r>
              <a:rPr lang="es-MX" b="1" dirty="0" smtClean="0">
                <a:solidFill>
                  <a:schemeClr val="tx2">
                    <a:lumMod val="75000"/>
                  </a:schemeClr>
                </a:solidFill>
                <a:latin typeface="Century Gothic" pitchFamily="34" charset="0"/>
              </a:rPr>
              <a:t>Registrarse.</a:t>
            </a:r>
            <a:endParaRPr lang="es-MX" b="1" dirty="0">
              <a:solidFill>
                <a:schemeClr val="tx2">
                  <a:lumMod val="75000"/>
                </a:schemeClr>
              </a:solidFill>
              <a:latin typeface="Century Gothic" pitchFamily="34" charset="0"/>
            </a:endParaRPr>
          </a:p>
        </p:txBody>
      </p:sp>
      <p:sp>
        <p:nvSpPr>
          <p:cNvPr id="13" name="12 CuadroTexto"/>
          <p:cNvSpPr txBox="1"/>
          <p:nvPr/>
        </p:nvSpPr>
        <p:spPr>
          <a:xfrm>
            <a:off x="6500826" y="2005604"/>
            <a:ext cx="2286016" cy="923330"/>
          </a:xfrm>
          <a:prstGeom prst="rect">
            <a:avLst/>
          </a:prstGeom>
          <a:noFill/>
        </p:spPr>
        <p:txBody>
          <a:bodyPr wrap="square" rtlCol="0">
            <a:spAutoFit/>
          </a:bodyPr>
          <a:lstStyle/>
          <a:p>
            <a:pPr algn="just">
              <a:buFont typeface="Arial" pitchFamily="34" charset="0"/>
              <a:buChar char="•"/>
            </a:pPr>
            <a:r>
              <a:rPr lang="es-MX" dirty="0" smtClean="0">
                <a:solidFill>
                  <a:schemeClr val="tx2">
                    <a:lumMod val="75000"/>
                  </a:schemeClr>
                </a:solidFill>
                <a:latin typeface="Century Gothic" pitchFamily="34" charset="0"/>
              </a:rPr>
              <a:t> </a:t>
            </a:r>
            <a:r>
              <a:rPr lang="es-MX" b="1" dirty="0" smtClean="0">
                <a:solidFill>
                  <a:schemeClr val="tx2">
                    <a:lumMod val="75000"/>
                  </a:schemeClr>
                </a:solidFill>
                <a:latin typeface="Century Gothic" pitchFamily="34" charset="0"/>
              </a:rPr>
              <a:t>Se realizó con éxito la primera parte del registro.</a:t>
            </a:r>
            <a:endParaRPr lang="es-MX" b="1" dirty="0">
              <a:solidFill>
                <a:schemeClr val="tx2">
                  <a:lumMod val="75000"/>
                </a:schemeClr>
              </a:solidFill>
              <a:latin typeface="Century Gothic" pitchFamily="34" charset="0"/>
            </a:endParaRPr>
          </a:p>
        </p:txBody>
      </p:sp>
      <p:pic>
        <p:nvPicPr>
          <p:cNvPr id="1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6182" y="1857364"/>
            <a:ext cx="2576301" cy="113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7620" y="4572008"/>
            <a:ext cx="2609421" cy="1163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15 CuadroTexto"/>
          <p:cNvSpPr txBox="1"/>
          <p:nvPr/>
        </p:nvSpPr>
        <p:spPr>
          <a:xfrm>
            <a:off x="38355" y="4500570"/>
            <a:ext cx="3857652" cy="1477328"/>
          </a:xfrm>
          <a:prstGeom prst="rect">
            <a:avLst/>
          </a:prstGeom>
          <a:noFill/>
        </p:spPr>
        <p:txBody>
          <a:bodyPr wrap="square" rtlCol="0">
            <a:spAutoFit/>
          </a:bodyPr>
          <a:lstStyle/>
          <a:p>
            <a:pPr algn="just">
              <a:buFont typeface="Arial" pitchFamily="34" charset="0"/>
              <a:buChar char="•"/>
            </a:pPr>
            <a:r>
              <a:rPr lang="es-MX" b="1" dirty="0" smtClean="0">
                <a:solidFill>
                  <a:schemeClr val="tx2">
                    <a:lumMod val="75000"/>
                  </a:schemeClr>
                </a:solidFill>
                <a:latin typeface="Century Gothic" pitchFamily="34" charset="0"/>
              </a:rPr>
              <a:t> Verificar</a:t>
            </a:r>
          </a:p>
          <a:p>
            <a:pPr lvl="1" algn="just">
              <a:buFont typeface="Arial" pitchFamily="34" charset="0"/>
              <a:buChar char="•"/>
            </a:pPr>
            <a:r>
              <a:rPr lang="es-MX" dirty="0" smtClean="0">
                <a:solidFill>
                  <a:schemeClr val="tx2">
                    <a:lumMod val="75000"/>
                  </a:schemeClr>
                </a:solidFill>
                <a:latin typeface="Century Gothic" pitchFamily="34" charset="0"/>
              </a:rPr>
              <a:t> Errores de captura (RFC)</a:t>
            </a:r>
          </a:p>
          <a:p>
            <a:pPr lvl="1" algn="just">
              <a:buFont typeface="Arial" pitchFamily="34" charset="0"/>
              <a:buChar char="•"/>
            </a:pPr>
            <a:r>
              <a:rPr lang="es-MX" dirty="0" smtClean="0">
                <a:solidFill>
                  <a:schemeClr val="tx2">
                    <a:lumMod val="75000"/>
                  </a:schemeClr>
                </a:solidFill>
                <a:latin typeface="Century Gothic" pitchFamily="34" charset="0"/>
              </a:rPr>
              <a:t> Vigencia de la firma.</a:t>
            </a:r>
          </a:p>
          <a:p>
            <a:pPr marL="628650" lvl="1" indent="-171450" algn="just">
              <a:buFont typeface="Arial" pitchFamily="34" charset="0"/>
              <a:buChar char="•"/>
            </a:pPr>
            <a:r>
              <a:rPr lang="es-MX" dirty="0">
                <a:solidFill>
                  <a:schemeClr val="tx2">
                    <a:lumMod val="75000"/>
                  </a:schemeClr>
                </a:solidFill>
                <a:latin typeface="Century Gothic" pitchFamily="34" charset="0"/>
              </a:rPr>
              <a:t> </a:t>
            </a:r>
            <a:r>
              <a:rPr lang="es-MX" dirty="0" smtClean="0">
                <a:solidFill>
                  <a:schemeClr val="tx2">
                    <a:lumMod val="75000"/>
                  </a:schemeClr>
                </a:solidFill>
                <a:latin typeface="Century Gothic" pitchFamily="34" charset="0"/>
              </a:rPr>
              <a:t>Que los Archivos y la Contraseña correspondan.</a:t>
            </a:r>
            <a:endParaRPr lang="es-MX" dirty="0">
              <a:solidFill>
                <a:schemeClr val="tx2">
                  <a:lumMod val="75000"/>
                </a:schemeClr>
              </a:solidFill>
              <a:latin typeface="Century Gothic" pitchFamily="34" charset="0"/>
            </a:endParaRPr>
          </a:p>
        </p:txBody>
      </p:sp>
      <p:pic>
        <p:nvPicPr>
          <p:cNvPr id="3074" name="Picture 2"/>
          <p:cNvPicPr>
            <a:picLocks noChangeAspect="1" noChangeArrowheads="1"/>
          </p:cNvPicPr>
          <p:nvPr/>
        </p:nvPicPr>
        <p:blipFill>
          <a:blip r:embed="rId6"/>
          <a:srcRect/>
          <a:stretch>
            <a:fillRect/>
          </a:stretch>
        </p:blipFill>
        <p:spPr bwMode="auto">
          <a:xfrm>
            <a:off x="285720" y="538159"/>
            <a:ext cx="3057525" cy="23907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7"/>
          <a:srcRect/>
          <a:stretch>
            <a:fillRect/>
          </a:stretch>
        </p:blipFill>
        <p:spPr bwMode="auto">
          <a:xfrm>
            <a:off x="3857620" y="3214686"/>
            <a:ext cx="2443159" cy="1075306"/>
          </a:xfrm>
          <a:prstGeom prst="rect">
            <a:avLst/>
          </a:prstGeom>
          <a:noFill/>
          <a:ln w="9525">
            <a:noFill/>
            <a:miter lim="800000"/>
            <a:headEnd/>
            <a:tailEnd/>
          </a:ln>
          <a:effectLst/>
        </p:spPr>
      </p:pic>
      <p:sp>
        <p:nvSpPr>
          <p:cNvPr id="10" name="9 Flecha derecha"/>
          <p:cNvSpPr/>
          <p:nvPr/>
        </p:nvSpPr>
        <p:spPr>
          <a:xfrm rot="10800000">
            <a:off x="2187177" y="2714620"/>
            <a:ext cx="1071570" cy="14287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CuadroTexto"/>
          <p:cNvSpPr txBox="1"/>
          <p:nvPr/>
        </p:nvSpPr>
        <p:spPr>
          <a:xfrm>
            <a:off x="3500430" y="1285860"/>
            <a:ext cx="5072098" cy="369332"/>
          </a:xfrm>
          <a:prstGeom prst="rect">
            <a:avLst/>
          </a:prstGeom>
          <a:noFill/>
        </p:spPr>
        <p:txBody>
          <a:bodyPr wrap="square" rtlCol="0">
            <a:spAutoFit/>
          </a:bodyPr>
          <a:lstStyle/>
          <a:p>
            <a:r>
              <a:rPr lang="es-MX" dirty="0" smtClean="0">
                <a:solidFill>
                  <a:schemeClr val="tx2">
                    <a:lumMod val="75000"/>
                  </a:schemeClr>
                </a:solidFill>
                <a:latin typeface="Century Gothic" pitchFamily="34" charset="0"/>
              </a:rPr>
              <a:t>e. Mensajes de Respuesta.</a:t>
            </a:r>
            <a:endParaRPr lang="es-MX" b="1" dirty="0">
              <a:solidFill>
                <a:schemeClr val="tx2">
                  <a:lumMod val="75000"/>
                </a:schemeClr>
              </a:solidFill>
              <a:latin typeface="Century Gothic" pitchFamily="34" charset="0"/>
            </a:endParaRPr>
          </a:p>
        </p:txBody>
      </p:sp>
      <p:sp>
        <p:nvSpPr>
          <p:cNvPr id="18" name="17 CuadroTexto"/>
          <p:cNvSpPr txBox="1"/>
          <p:nvPr/>
        </p:nvSpPr>
        <p:spPr>
          <a:xfrm>
            <a:off x="33019" y="3571876"/>
            <a:ext cx="3857652" cy="369332"/>
          </a:xfrm>
          <a:prstGeom prst="rect">
            <a:avLst/>
          </a:prstGeom>
          <a:noFill/>
        </p:spPr>
        <p:txBody>
          <a:bodyPr wrap="square" rtlCol="0">
            <a:spAutoFit/>
          </a:bodyPr>
          <a:lstStyle/>
          <a:p>
            <a:pPr algn="just">
              <a:buFont typeface="Arial" pitchFamily="34" charset="0"/>
              <a:buChar char="•"/>
            </a:pPr>
            <a:r>
              <a:rPr lang="es-MX" dirty="0" smtClean="0">
                <a:solidFill>
                  <a:schemeClr val="tx2">
                    <a:lumMod val="75000"/>
                  </a:schemeClr>
                </a:solidFill>
                <a:latin typeface="Century Gothic" pitchFamily="34" charset="0"/>
              </a:rPr>
              <a:t> La empresa YA fue registrada.</a:t>
            </a:r>
            <a:endParaRPr lang="es-MX" dirty="0">
              <a:solidFill>
                <a:schemeClr val="tx2">
                  <a:lumMod val="75000"/>
                </a:schemeClr>
              </a:solidFill>
              <a:latin typeface="Century Gothic" pitchFamily="34" charset="0"/>
            </a:endParaRPr>
          </a:p>
        </p:txBody>
      </p:sp>
      <p:pic>
        <p:nvPicPr>
          <p:cNvPr id="19" name="Imagen 18" descr="LOGO NUEVO ELA.tif"/>
          <p:cNvPicPr>
            <a:picLocks noChangeAspect="1"/>
          </p:cNvPicPr>
          <p:nvPr/>
        </p:nvPicPr>
        <p:blipFill>
          <a:blip r:embed="rId8" cstate="print">
            <a:alphaModFix amt="73000"/>
            <a:extLst>
              <a:ext uri="{28A0092B-C50C-407E-A947-70E740481C1C}">
                <a14:useLocalDpi xmlns:a14="http://schemas.microsoft.com/office/drawing/2010/main" val="0"/>
              </a:ext>
            </a:extLst>
          </a:blip>
          <a:stretch>
            <a:fillRect/>
          </a:stretch>
        </p:blipFill>
        <p:spPr>
          <a:xfrm>
            <a:off x="16933" y="44625"/>
            <a:ext cx="3186915" cy="5760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vu.bmp"/>
          <p:cNvPicPr>
            <a:picLocks noChangeAspect="1"/>
          </p:cNvPicPr>
          <p:nvPr/>
        </p:nvPicPr>
        <p:blipFill>
          <a:blip r:embed="rId2">
            <a:lum bright="67000" contrast="-88000"/>
          </a:blip>
          <a:stretch>
            <a:fillRect/>
          </a:stretch>
        </p:blipFill>
        <p:spPr>
          <a:xfrm>
            <a:off x="-32" y="6806"/>
            <a:ext cx="9144032" cy="6813118"/>
          </a:xfrm>
          <a:prstGeom prst="rect">
            <a:avLst/>
          </a:prstGeom>
        </p:spPr>
      </p:pic>
      <p:sp>
        <p:nvSpPr>
          <p:cNvPr id="6" name="5 CuadroTexto"/>
          <p:cNvSpPr txBox="1"/>
          <p:nvPr/>
        </p:nvSpPr>
        <p:spPr>
          <a:xfrm>
            <a:off x="428596" y="630776"/>
            <a:ext cx="7929618" cy="369332"/>
          </a:xfrm>
          <a:prstGeom prst="rect">
            <a:avLst/>
          </a:prstGeom>
          <a:noFill/>
        </p:spPr>
        <p:txBody>
          <a:bodyPr wrap="square" rtlCol="0">
            <a:spAutoFit/>
          </a:bodyPr>
          <a:lstStyle/>
          <a:p>
            <a:r>
              <a:rPr lang="es-MX" dirty="0" smtClean="0">
                <a:solidFill>
                  <a:schemeClr val="tx2">
                    <a:lumMod val="75000"/>
                  </a:schemeClr>
                </a:solidFill>
                <a:latin typeface="Century Gothic" pitchFamily="34" charset="0"/>
              </a:rPr>
              <a:t>f. Aceptar relación de datos con llaves</a:t>
            </a:r>
            <a:r>
              <a:rPr lang="es-MX" dirty="0">
                <a:solidFill>
                  <a:schemeClr val="tx2">
                    <a:lumMod val="75000"/>
                  </a:schemeClr>
                </a:solidFill>
                <a:latin typeface="Century Gothic" pitchFamily="34" charset="0"/>
              </a:rPr>
              <a:t>.</a:t>
            </a:r>
            <a:r>
              <a:rPr lang="es-MX" dirty="0" smtClean="0">
                <a:solidFill>
                  <a:schemeClr val="tx2">
                    <a:lumMod val="75000"/>
                  </a:schemeClr>
                </a:solidFill>
                <a:latin typeface="Century Gothic" pitchFamily="34" charset="0"/>
              </a:rPr>
              <a:t> Aceptar / Modificar correo.</a:t>
            </a:r>
            <a:endParaRPr lang="es-MX" dirty="0">
              <a:solidFill>
                <a:schemeClr val="tx2">
                  <a:lumMod val="75000"/>
                </a:schemeClr>
              </a:solidFill>
              <a:latin typeface="Century Gothic" pitchFamily="34" charset="0"/>
            </a:endParaRPr>
          </a:p>
        </p:txBody>
      </p:sp>
      <p:pic>
        <p:nvPicPr>
          <p:cNvPr id="29698" name="Picture 2"/>
          <p:cNvPicPr>
            <a:picLocks noChangeAspect="1" noChangeArrowheads="1"/>
          </p:cNvPicPr>
          <p:nvPr/>
        </p:nvPicPr>
        <p:blipFill>
          <a:blip r:embed="rId3"/>
          <a:srcRect/>
          <a:stretch>
            <a:fillRect/>
          </a:stretch>
        </p:blipFill>
        <p:spPr bwMode="auto">
          <a:xfrm>
            <a:off x="2643174" y="1142984"/>
            <a:ext cx="5734046" cy="2217395"/>
          </a:xfrm>
          <a:prstGeom prst="rect">
            <a:avLst/>
          </a:prstGeom>
          <a:noFill/>
          <a:ln w="9525">
            <a:noFill/>
            <a:miter lim="800000"/>
            <a:headEnd/>
            <a:tailEnd/>
          </a:ln>
          <a:effectLst/>
        </p:spPr>
      </p:pic>
      <p:sp>
        <p:nvSpPr>
          <p:cNvPr id="9" name="8 CuadroTexto"/>
          <p:cNvSpPr txBox="1"/>
          <p:nvPr/>
        </p:nvSpPr>
        <p:spPr>
          <a:xfrm>
            <a:off x="428596" y="3571876"/>
            <a:ext cx="8572560" cy="369332"/>
          </a:xfrm>
          <a:prstGeom prst="rect">
            <a:avLst/>
          </a:prstGeom>
          <a:noFill/>
        </p:spPr>
        <p:txBody>
          <a:bodyPr wrap="square" rtlCol="0">
            <a:spAutoFit/>
          </a:bodyPr>
          <a:lstStyle/>
          <a:p>
            <a:r>
              <a:rPr lang="es-MX" dirty="0" smtClean="0">
                <a:solidFill>
                  <a:schemeClr val="tx2">
                    <a:lumMod val="75000"/>
                  </a:schemeClr>
                </a:solidFill>
                <a:latin typeface="Century Gothic" pitchFamily="34" charset="0"/>
              </a:rPr>
              <a:t>g. Modificación de correo (en caso de que aplique).</a:t>
            </a:r>
            <a:endParaRPr lang="es-MX" dirty="0">
              <a:solidFill>
                <a:schemeClr val="tx2">
                  <a:lumMod val="75000"/>
                </a:schemeClr>
              </a:solidFill>
              <a:latin typeface="Century Gothic" pitchFamily="34" charset="0"/>
            </a:endParaRPr>
          </a:p>
        </p:txBody>
      </p:sp>
      <p:pic>
        <p:nvPicPr>
          <p:cNvPr id="29699" name="Picture 3"/>
          <p:cNvPicPr>
            <a:picLocks noChangeAspect="1" noChangeArrowheads="1"/>
          </p:cNvPicPr>
          <p:nvPr/>
        </p:nvPicPr>
        <p:blipFill>
          <a:blip r:embed="rId4"/>
          <a:srcRect/>
          <a:stretch>
            <a:fillRect/>
          </a:stretch>
        </p:blipFill>
        <p:spPr bwMode="auto">
          <a:xfrm>
            <a:off x="2643175" y="4000504"/>
            <a:ext cx="5786478" cy="2100413"/>
          </a:xfrm>
          <a:prstGeom prst="rect">
            <a:avLst/>
          </a:prstGeom>
          <a:noFill/>
          <a:ln w="9525">
            <a:noFill/>
            <a:miter lim="800000"/>
            <a:headEnd/>
            <a:tailEnd/>
          </a:ln>
          <a:effectLst/>
        </p:spPr>
      </p:pic>
      <p:pic>
        <p:nvPicPr>
          <p:cNvPr id="13" name="Imagen 12" descr="LOGO NUEVO ELA.tif">
            <a:hlinkClick r:id="rId5"/>
          </p:cNvPr>
          <p:cNvPicPr>
            <a:picLocks noChangeAspect="1"/>
          </p:cNvPicPr>
          <p:nvPr/>
        </p:nvPicPr>
        <p:blipFill>
          <a:blip r:embed="rId6" cstate="print">
            <a:alphaModFix amt="73000"/>
            <a:extLst>
              <a:ext uri="{28A0092B-C50C-407E-A947-70E740481C1C}">
                <a14:useLocalDpi xmlns:a14="http://schemas.microsoft.com/office/drawing/2010/main" val="0"/>
              </a:ext>
            </a:extLst>
          </a:blip>
          <a:stretch>
            <a:fillRect/>
          </a:stretch>
        </p:blipFill>
        <p:spPr>
          <a:xfrm>
            <a:off x="16933" y="44625"/>
            <a:ext cx="3186915" cy="5760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descr="vu.bmp"/>
          <p:cNvPicPr>
            <a:picLocks noChangeAspect="1"/>
          </p:cNvPicPr>
          <p:nvPr/>
        </p:nvPicPr>
        <p:blipFill>
          <a:blip r:embed="rId2">
            <a:lum bright="67000" contrast="-88000"/>
          </a:blip>
          <a:stretch>
            <a:fillRect/>
          </a:stretch>
        </p:blipFill>
        <p:spPr>
          <a:xfrm>
            <a:off x="-32" y="6806"/>
            <a:ext cx="9144032" cy="6813118"/>
          </a:xfrm>
          <a:prstGeom prst="rect">
            <a:avLst/>
          </a:prstGeom>
        </p:spPr>
      </p:pic>
      <p:sp>
        <p:nvSpPr>
          <p:cNvPr id="6" name="5 CuadroTexto"/>
          <p:cNvSpPr txBox="1"/>
          <p:nvPr/>
        </p:nvSpPr>
        <p:spPr>
          <a:xfrm>
            <a:off x="214282" y="428604"/>
            <a:ext cx="8429684" cy="646331"/>
          </a:xfrm>
          <a:prstGeom prst="rect">
            <a:avLst/>
          </a:prstGeom>
          <a:noFill/>
        </p:spPr>
        <p:txBody>
          <a:bodyPr wrap="square" rtlCol="0">
            <a:spAutoFit/>
          </a:bodyPr>
          <a:lstStyle/>
          <a:p>
            <a:pPr algn="just"/>
            <a:r>
              <a:rPr lang="es-MX" dirty="0" smtClean="0">
                <a:solidFill>
                  <a:schemeClr val="tx2">
                    <a:lumMod val="75000"/>
                  </a:schemeClr>
                </a:solidFill>
                <a:latin typeface="Century Gothic" pitchFamily="34" charset="0"/>
              </a:rPr>
              <a:t>h. Envío de correo a la cuenta configurada. Requerido para “validar” el registro de la información. </a:t>
            </a:r>
            <a:endParaRPr lang="es-MX" dirty="0">
              <a:solidFill>
                <a:schemeClr val="tx2">
                  <a:lumMod val="75000"/>
                </a:schemeClr>
              </a:solidFill>
              <a:latin typeface="Century Gothic" pitchFamily="34" charset="0"/>
            </a:endParaRPr>
          </a:p>
        </p:txBody>
      </p:sp>
      <p:pic>
        <p:nvPicPr>
          <p:cNvPr id="19457" name="Picture 1"/>
          <p:cNvPicPr>
            <a:picLocks noChangeAspect="1" noChangeArrowheads="1"/>
          </p:cNvPicPr>
          <p:nvPr/>
        </p:nvPicPr>
        <p:blipFill>
          <a:blip r:embed="rId3"/>
          <a:srcRect/>
          <a:stretch>
            <a:fillRect/>
          </a:stretch>
        </p:blipFill>
        <p:spPr bwMode="auto">
          <a:xfrm>
            <a:off x="2143108" y="1071546"/>
            <a:ext cx="4767252" cy="1804021"/>
          </a:xfrm>
          <a:prstGeom prst="rect">
            <a:avLst/>
          </a:prstGeom>
          <a:noFill/>
          <a:ln w="9525">
            <a:noFill/>
            <a:miter lim="800000"/>
            <a:headEnd/>
            <a:tailEnd/>
          </a:ln>
          <a:effectLst/>
        </p:spPr>
      </p:pic>
      <p:pic>
        <p:nvPicPr>
          <p:cNvPr id="19458" name="Picture 2"/>
          <p:cNvPicPr>
            <a:picLocks noChangeAspect="1" noChangeArrowheads="1"/>
          </p:cNvPicPr>
          <p:nvPr/>
        </p:nvPicPr>
        <p:blipFill>
          <a:blip r:embed="rId4"/>
          <a:srcRect/>
          <a:stretch>
            <a:fillRect/>
          </a:stretch>
        </p:blipFill>
        <p:spPr bwMode="auto">
          <a:xfrm>
            <a:off x="2143108" y="3607010"/>
            <a:ext cx="5500726" cy="2679510"/>
          </a:xfrm>
          <a:prstGeom prst="rect">
            <a:avLst/>
          </a:prstGeom>
          <a:noFill/>
          <a:ln w="9525">
            <a:noFill/>
            <a:miter lim="800000"/>
            <a:headEnd/>
            <a:tailEnd/>
          </a:ln>
          <a:effectLst/>
        </p:spPr>
      </p:pic>
      <p:sp>
        <p:nvSpPr>
          <p:cNvPr id="9" name="8 CuadroTexto"/>
          <p:cNvSpPr txBox="1"/>
          <p:nvPr/>
        </p:nvSpPr>
        <p:spPr>
          <a:xfrm>
            <a:off x="142844" y="2857496"/>
            <a:ext cx="8643998" cy="646331"/>
          </a:xfrm>
          <a:prstGeom prst="rect">
            <a:avLst/>
          </a:prstGeom>
          <a:noFill/>
        </p:spPr>
        <p:txBody>
          <a:bodyPr wrap="square" rtlCol="0">
            <a:spAutoFit/>
          </a:bodyPr>
          <a:lstStyle/>
          <a:p>
            <a:r>
              <a:rPr lang="es-MX" dirty="0" smtClean="0">
                <a:solidFill>
                  <a:schemeClr val="tx2">
                    <a:lumMod val="75000"/>
                  </a:schemeClr>
                </a:solidFill>
                <a:latin typeface="Century Gothic" pitchFamily="34" charset="0"/>
              </a:rPr>
              <a:t>i. Recibir correo de VUCEM y seleccionar con el mouse la dirección anexa para confirmar que el registro es correcto.</a:t>
            </a:r>
            <a:endParaRPr lang="es-MX" dirty="0">
              <a:solidFill>
                <a:schemeClr val="tx2">
                  <a:lumMod val="75000"/>
                </a:schemeClr>
              </a:solidFill>
              <a:latin typeface="Century Gothic" pitchFamily="34" charset="0"/>
            </a:endParaRPr>
          </a:p>
        </p:txBody>
      </p:sp>
      <p:sp>
        <p:nvSpPr>
          <p:cNvPr id="10" name="9 Flecha derecha"/>
          <p:cNvSpPr/>
          <p:nvPr/>
        </p:nvSpPr>
        <p:spPr>
          <a:xfrm>
            <a:off x="1142976" y="5572140"/>
            <a:ext cx="1071570" cy="14287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Imagen 13" descr="LOGO NUEVO ELA.tif"/>
          <p:cNvPicPr>
            <a:picLocks noChangeAspect="1"/>
          </p:cNvPicPr>
          <p:nvPr/>
        </p:nvPicPr>
        <p:blipFill>
          <a:blip r:embed="rId5" cstate="print">
            <a:alphaModFix amt="73000"/>
            <a:extLst>
              <a:ext uri="{28A0092B-C50C-407E-A947-70E740481C1C}">
                <a14:useLocalDpi xmlns:a14="http://schemas.microsoft.com/office/drawing/2010/main" val="0"/>
              </a:ext>
            </a:extLst>
          </a:blip>
          <a:stretch>
            <a:fillRect/>
          </a:stretch>
        </p:blipFill>
        <p:spPr>
          <a:xfrm>
            <a:off x="16933" y="44625"/>
            <a:ext cx="3186915" cy="5760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descr="vu.bmp"/>
          <p:cNvPicPr>
            <a:picLocks noChangeAspect="1"/>
          </p:cNvPicPr>
          <p:nvPr/>
        </p:nvPicPr>
        <p:blipFill>
          <a:blip r:embed="rId2">
            <a:lum bright="67000" contrast="-88000"/>
          </a:blip>
          <a:stretch>
            <a:fillRect/>
          </a:stretch>
        </p:blipFill>
        <p:spPr>
          <a:xfrm>
            <a:off x="-32" y="6806"/>
            <a:ext cx="9144032" cy="6813118"/>
          </a:xfrm>
          <a:prstGeom prst="rect">
            <a:avLst/>
          </a:prstGeom>
        </p:spPr>
      </p:pic>
      <p:sp>
        <p:nvSpPr>
          <p:cNvPr id="6" name="5 CuadroTexto"/>
          <p:cNvSpPr txBox="1"/>
          <p:nvPr/>
        </p:nvSpPr>
        <p:spPr>
          <a:xfrm>
            <a:off x="214282" y="928670"/>
            <a:ext cx="3500462" cy="923330"/>
          </a:xfrm>
          <a:prstGeom prst="rect">
            <a:avLst/>
          </a:prstGeom>
          <a:noFill/>
        </p:spPr>
        <p:txBody>
          <a:bodyPr wrap="square" rtlCol="0">
            <a:spAutoFit/>
          </a:bodyPr>
          <a:lstStyle/>
          <a:p>
            <a:pPr algn="just"/>
            <a:r>
              <a:rPr lang="es-MX" dirty="0" smtClean="0">
                <a:solidFill>
                  <a:schemeClr val="tx2">
                    <a:lumMod val="75000"/>
                  </a:schemeClr>
                </a:solidFill>
                <a:latin typeface="Century Gothic" pitchFamily="34" charset="0"/>
              </a:rPr>
              <a:t>j. La liga nos envía a la página de VU para Confirmar Datos firmándolos.</a:t>
            </a:r>
            <a:endParaRPr lang="es-MX" dirty="0">
              <a:solidFill>
                <a:schemeClr val="tx2">
                  <a:lumMod val="75000"/>
                </a:schemeClr>
              </a:solidFill>
              <a:latin typeface="Century Gothic" pitchFamily="34" charset="0"/>
            </a:endParaRPr>
          </a:p>
        </p:txBody>
      </p:sp>
      <p:pic>
        <p:nvPicPr>
          <p:cNvPr id="2052" name="Picture 4"/>
          <p:cNvPicPr>
            <a:picLocks noChangeAspect="1" noChangeArrowheads="1"/>
          </p:cNvPicPr>
          <p:nvPr/>
        </p:nvPicPr>
        <p:blipFill>
          <a:blip r:embed="rId3"/>
          <a:srcRect/>
          <a:stretch>
            <a:fillRect/>
          </a:stretch>
        </p:blipFill>
        <p:spPr bwMode="auto">
          <a:xfrm>
            <a:off x="3929058" y="714356"/>
            <a:ext cx="4297132" cy="2419351"/>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a:srcRect/>
          <a:stretch>
            <a:fillRect/>
          </a:stretch>
        </p:blipFill>
        <p:spPr bwMode="auto">
          <a:xfrm>
            <a:off x="2285984" y="3600470"/>
            <a:ext cx="6033870" cy="1971670"/>
          </a:xfrm>
          <a:prstGeom prst="rect">
            <a:avLst/>
          </a:prstGeom>
          <a:noFill/>
          <a:ln w="9525">
            <a:noFill/>
            <a:miter lim="800000"/>
            <a:headEnd/>
            <a:tailEnd/>
          </a:ln>
          <a:effectLst/>
        </p:spPr>
      </p:pic>
      <p:sp>
        <p:nvSpPr>
          <p:cNvPr id="15" name="14 Flecha derecha"/>
          <p:cNvSpPr/>
          <p:nvPr/>
        </p:nvSpPr>
        <p:spPr>
          <a:xfrm rot="10800000">
            <a:off x="7429520" y="2489289"/>
            <a:ext cx="1071570" cy="14287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CuadroTexto"/>
          <p:cNvSpPr txBox="1"/>
          <p:nvPr/>
        </p:nvSpPr>
        <p:spPr>
          <a:xfrm>
            <a:off x="4929190" y="1464859"/>
            <a:ext cx="2500330" cy="261610"/>
          </a:xfrm>
          <a:prstGeom prst="rect">
            <a:avLst/>
          </a:prstGeom>
          <a:noFill/>
        </p:spPr>
        <p:txBody>
          <a:bodyPr wrap="square" rtlCol="0">
            <a:spAutoFit/>
          </a:bodyPr>
          <a:lstStyle/>
          <a:p>
            <a:r>
              <a:rPr lang="es-MX" sz="1100" b="1" dirty="0" smtClean="0">
                <a:solidFill>
                  <a:srgbClr val="FF0000"/>
                </a:solidFill>
              </a:rPr>
              <a:t>RFC DE LA EMPRESA</a:t>
            </a:r>
            <a:endParaRPr lang="es-MX" sz="1100" b="1" dirty="0">
              <a:solidFill>
                <a:srgbClr val="FF0000"/>
              </a:solidFill>
            </a:endParaRPr>
          </a:p>
        </p:txBody>
      </p:sp>
      <p:sp>
        <p:nvSpPr>
          <p:cNvPr id="17" name="16 CuadroTexto"/>
          <p:cNvSpPr txBox="1"/>
          <p:nvPr/>
        </p:nvSpPr>
        <p:spPr>
          <a:xfrm>
            <a:off x="4929190" y="1714488"/>
            <a:ext cx="2500330" cy="261610"/>
          </a:xfrm>
          <a:prstGeom prst="rect">
            <a:avLst/>
          </a:prstGeom>
          <a:noFill/>
        </p:spPr>
        <p:txBody>
          <a:bodyPr wrap="square" rtlCol="0">
            <a:spAutoFit/>
          </a:bodyPr>
          <a:lstStyle/>
          <a:p>
            <a:r>
              <a:rPr lang="es-MX" sz="1100" b="1" dirty="0" smtClean="0">
                <a:solidFill>
                  <a:srgbClr val="FF0000"/>
                </a:solidFill>
              </a:rPr>
              <a:t>CONTRASEÑA DE LA EMPRESA</a:t>
            </a:r>
            <a:endParaRPr lang="es-MX" sz="1100" b="1" dirty="0">
              <a:solidFill>
                <a:srgbClr val="FF0000"/>
              </a:solidFill>
            </a:endParaRPr>
          </a:p>
        </p:txBody>
      </p:sp>
      <p:sp>
        <p:nvSpPr>
          <p:cNvPr id="18" name="17 CuadroTexto"/>
          <p:cNvSpPr txBox="1"/>
          <p:nvPr/>
        </p:nvSpPr>
        <p:spPr>
          <a:xfrm>
            <a:off x="4949386" y="1972870"/>
            <a:ext cx="2500330" cy="261610"/>
          </a:xfrm>
          <a:prstGeom prst="rect">
            <a:avLst/>
          </a:prstGeom>
          <a:noFill/>
        </p:spPr>
        <p:txBody>
          <a:bodyPr wrap="square" rtlCol="0">
            <a:spAutoFit/>
          </a:bodyPr>
          <a:lstStyle/>
          <a:p>
            <a:r>
              <a:rPr lang="es-MX" sz="1100" b="1" dirty="0" smtClean="0">
                <a:solidFill>
                  <a:srgbClr val="FF0000"/>
                </a:solidFill>
              </a:rPr>
              <a:t>BUSCAR Y SELECCIONAR ARCHIVO KEY</a:t>
            </a:r>
            <a:endParaRPr lang="es-MX" sz="1100" b="1" dirty="0">
              <a:solidFill>
                <a:srgbClr val="FF0000"/>
              </a:solidFill>
            </a:endParaRPr>
          </a:p>
        </p:txBody>
      </p:sp>
      <p:sp>
        <p:nvSpPr>
          <p:cNvPr id="19" name="18 CuadroTexto"/>
          <p:cNvSpPr txBox="1"/>
          <p:nvPr/>
        </p:nvSpPr>
        <p:spPr>
          <a:xfrm>
            <a:off x="4929190" y="2260730"/>
            <a:ext cx="2500330" cy="261610"/>
          </a:xfrm>
          <a:prstGeom prst="rect">
            <a:avLst/>
          </a:prstGeom>
          <a:noFill/>
        </p:spPr>
        <p:txBody>
          <a:bodyPr wrap="square" rtlCol="0">
            <a:spAutoFit/>
          </a:bodyPr>
          <a:lstStyle/>
          <a:p>
            <a:r>
              <a:rPr lang="es-MX" sz="1100" b="1" dirty="0" smtClean="0">
                <a:solidFill>
                  <a:srgbClr val="FF0000"/>
                </a:solidFill>
              </a:rPr>
              <a:t>BUSCAR Y SELECCIONAR ARCHIVO CER</a:t>
            </a:r>
            <a:endParaRPr lang="es-MX" sz="1100" b="1" dirty="0">
              <a:solidFill>
                <a:srgbClr val="FF0000"/>
              </a:solidFill>
            </a:endParaRPr>
          </a:p>
        </p:txBody>
      </p:sp>
      <p:pic>
        <p:nvPicPr>
          <p:cNvPr id="14" name="Imagen 13" descr="LOGO NUEVO ELA.tif"/>
          <p:cNvPicPr>
            <a:picLocks noChangeAspect="1"/>
          </p:cNvPicPr>
          <p:nvPr/>
        </p:nvPicPr>
        <p:blipFill>
          <a:blip r:embed="rId5" cstate="print">
            <a:alphaModFix amt="73000"/>
            <a:extLst>
              <a:ext uri="{28A0092B-C50C-407E-A947-70E740481C1C}">
                <a14:useLocalDpi xmlns:a14="http://schemas.microsoft.com/office/drawing/2010/main" val="0"/>
              </a:ext>
            </a:extLst>
          </a:blip>
          <a:stretch>
            <a:fillRect/>
          </a:stretch>
        </p:blipFill>
        <p:spPr>
          <a:xfrm>
            <a:off x="16933" y="44625"/>
            <a:ext cx="3186915" cy="5760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descr="vu.bmp"/>
          <p:cNvPicPr>
            <a:picLocks noChangeAspect="1"/>
          </p:cNvPicPr>
          <p:nvPr/>
        </p:nvPicPr>
        <p:blipFill>
          <a:blip r:embed="rId2">
            <a:lum bright="67000" contrast="-88000"/>
          </a:blip>
          <a:stretch>
            <a:fillRect/>
          </a:stretch>
        </p:blipFill>
        <p:spPr>
          <a:xfrm>
            <a:off x="-32" y="6806"/>
            <a:ext cx="9144032" cy="6813118"/>
          </a:xfrm>
          <a:prstGeom prst="rect">
            <a:avLst/>
          </a:prstGeom>
        </p:spPr>
      </p:pic>
      <p:sp>
        <p:nvSpPr>
          <p:cNvPr id="6" name="5 CuadroTexto"/>
          <p:cNvSpPr txBox="1"/>
          <p:nvPr/>
        </p:nvSpPr>
        <p:spPr>
          <a:xfrm>
            <a:off x="214282" y="928670"/>
            <a:ext cx="3857652" cy="646331"/>
          </a:xfrm>
          <a:prstGeom prst="rect">
            <a:avLst/>
          </a:prstGeom>
          <a:noFill/>
        </p:spPr>
        <p:txBody>
          <a:bodyPr wrap="square" rtlCol="0">
            <a:spAutoFit/>
          </a:bodyPr>
          <a:lstStyle/>
          <a:p>
            <a:pPr algn="just"/>
            <a:r>
              <a:rPr lang="es-MX" dirty="0" smtClean="0">
                <a:solidFill>
                  <a:schemeClr val="tx2">
                    <a:lumMod val="75000"/>
                  </a:schemeClr>
                </a:solidFill>
                <a:latin typeface="Century Gothic" pitchFamily="34" charset="0"/>
              </a:rPr>
              <a:t>k. Entrar a la Ventanilla Única y Aceptar las Condiciones de Uso.</a:t>
            </a:r>
            <a:endParaRPr lang="es-MX" dirty="0">
              <a:solidFill>
                <a:schemeClr val="tx2">
                  <a:lumMod val="75000"/>
                </a:schemeClr>
              </a:solidFill>
              <a:latin typeface="Century Gothic" pitchFamily="34" charset="0"/>
            </a:endParaRPr>
          </a:p>
        </p:txBody>
      </p:sp>
      <p:pic>
        <p:nvPicPr>
          <p:cNvPr id="3074" name="Picture 2"/>
          <p:cNvPicPr>
            <a:picLocks noChangeAspect="1" noChangeArrowheads="1"/>
          </p:cNvPicPr>
          <p:nvPr/>
        </p:nvPicPr>
        <p:blipFill>
          <a:blip r:embed="rId3"/>
          <a:srcRect/>
          <a:stretch>
            <a:fillRect/>
          </a:stretch>
        </p:blipFill>
        <p:spPr bwMode="auto">
          <a:xfrm>
            <a:off x="4286248" y="714356"/>
            <a:ext cx="4572032" cy="1364939"/>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4490159" y="2214554"/>
            <a:ext cx="4296682" cy="1421811"/>
          </a:xfrm>
          <a:prstGeom prst="rect">
            <a:avLst/>
          </a:prstGeom>
          <a:noFill/>
          <a:ln w="9525">
            <a:noFill/>
            <a:miter lim="800000"/>
            <a:headEnd/>
            <a:tailEnd/>
          </a:ln>
          <a:effectLst/>
        </p:spPr>
      </p:pic>
      <p:sp>
        <p:nvSpPr>
          <p:cNvPr id="20" name="19 Flecha derecha"/>
          <p:cNvSpPr/>
          <p:nvPr/>
        </p:nvSpPr>
        <p:spPr>
          <a:xfrm>
            <a:off x="6672605" y="3429000"/>
            <a:ext cx="853087" cy="11311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20 Flecha derecha"/>
          <p:cNvSpPr/>
          <p:nvPr/>
        </p:nvSpPr>
        <p:spPr>
          <a:xfrm rot="8019003">
            <a:off x="4557189" y="2718162"/>
            <a:ext cx="848326" cy="11374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21 CuadroTexto"/>
          <p:cNvSpPr txBox="1"/>
          <p:nvPr/>
        </p:nvSpPr>
        <p:spPr>
          <a:xfrm>
            <a:off x="5643570" y="4438665"/>
            <a:ext cx="3143272" cy="923330"/>
          </a:xfrm>
          <a:prstGeom prst="rect">
            <a:avLst/>
          </a:prstGeom>
          <a:noFill/>
        </p:spPr>
        <p:txBody>
          <a:bodyPr wrap="square" rtlCol="0">
            <a:spAutoFit/>
          </a:bodyPr>
          <a:lstStyle/>
          <a:p>
            <a:pPr algn="just"/>
            <a:r>
              <a:rPr lang="es-MX" dirty="0" smtClean="0">
                <a:solidFill>
                  <a:schemeClr val="tx2">
                    <a:lumMod val="75000"/>
                  </a:schemeClr>
                </a:solidFill>
                <a:latin typeface="Century Gothic" pitchFamily="34" charset="0"/>
              </a:rPr>
              <a:t>l. Obtener Acuse de Aceptación de Condiciones de Uso</a:t>
            </a:r>
            <a:endParaRPr lang="es-MX" dirty="0">
              <a:solidFill>
                <a:schemeClr val="tx2">
                  <a:lumMod val="75000"/>
                </a:schemeClr>
              </a:solidFill>
              <a:latin typeface="Century Gothic" pitchFamily="34" charset="0"/>
            </a:endParaRPr>
          </a:p>
        </p:txBody>
      </p:sp>
      <p:pic>
        <p:nvPicPr>
          <p:cNvPr id="3077" name="Picture 5"/>
          <p:cNvPicPr>
            <a:picLocks noChangeAspect="1" noChangeArrowheads="1"/>
          </p:cNvPicPr>
          <p:nvPr/>
        </p:nvPicPr>
        <p:blipFill>
          <a:blip r:embed="rId5"/>
          <a:srcRect/>
          <a:stretch>
            <a:fillRect/>
          </a:stretch>
        </p:blipFill>
        <p:spPr bwMode="auto">
          <a:xfrm>
            <a:off x="214282" y="4081475"/>
            <a:ext cx="5301230" cy="1419227"/>
          </a:xfrm>
          <a:prstGeom prst="rect">
            <a:avLst/>
          </a:prstGeom>
          <a:noFill/>
          <a:ln w="9525">
            <a:noFill/>
            <a:miter lim="800000"/>
            <a:headEnd/>
            <a:tailEnd/>
          </a:ln>
          <a:effectLst/>
        </p:spPr>
      </p:pic>
      <p:sp>
        <p:nvSpPr>
          <p:cNvPr id="23" name="22 Flecha derecha"/>
          <p:cNvSpPr/>
          <p:nvPr/>
        </p:nvSpPr>
        <p:spPr>
          <a:xfrm rot="8019003">
            <a:off x="4338892" y="4432675"/>
            <a:ext cx="848326" cy="11374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Imagen 13" descr="LOGO NUEVO ELA.tif"/>
          <p:cNvPicPr>
            <a:picLocks noChangeAspect="1"/>
          </p:cNvPicPr>
          <p:nvPr/>
        </p:nvPicPr>
        <p:blipFill>
          <a:blip r:embed="rId6" cstate="print">
            <a:alphaModFix amt="73000"/>
            <a:extLst>
              <a:ext uri="{28A0092B-C50C-407E-A947-70E740481C1C}">
                <a14:useLocalDpi xmlns:a14="http://schemas.microsoft.com/office/drawing/2010/main" val="0"/>
              </a:ext>
            </a:extLst>
          </a:blip>
          <a:stretch>
            <a:fillRect/>
          </a:stretch>
        </p:blipFill>
        <p:spPr>
          <a:xfrm>
            <a:off x="16933" y="44624"/>
            <a:ext cx="3186915" cy="5760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descr="vu.bmp"/>
          <p:cNvPicPr>
            <a:picLocks noChangeAspect="1"/>
          </p:cNvPicPr>
          <p:nvPr/>
        </p:nvPicPr>
        <p:blipFill>
          <a:blip r:embed="rId2">
            <a:lum bright="67000" contrast="-88000"/>
          </a:blip>
          <a:stretch>
            <a:fillRect/>
          </a:stretch>
        </p:blipFill>
        <p:spPr>
          <a:xfrm>
            <a:off x="-32" y="6806"/>
            <a:ext cx="9144032" cy="6813118"/>
          </a:xfrm>
          <a:prstGeom prst="rect">
            <a:avLst/>
          </a:prstGeom>
        </p:spPr>
      </p:pic>
      <p:sp>
        <p:nvSpPr>
          <p:cNvPr id="6" name="5 CuadroTexto"/>
          <p:cNvSpPr txBox="1"/>
          <p:nvPr/>
        </p:nvSpPr>
        <p:spPr>
          <a:xfrm>
            <a:off x="214282" y="928670"/>
            <a:ext cx="8643998" cy="369332"/>
          </a:xfrm>
          <a:prstGeom prst="rect">
            <a:avLst/>
          </a:prstGeom>
          <a:noFill/>
        </p:spPr>
        <p:txBody>
          <a:bodyPr wrap="square" rtlCol="0">
            <a:spAutoFit/>
          </a:bodyPr>
          <a:lstStyle/>
          <a:p>
            <a:pPr algn="just"/>
            <a:r>
              <a:rPr lang="es-MX" dirty="0" smtClean="0">
                <a:solidFill>
                  <a:schemeClr val="tx2">
                    <a:lumMod val="75000"/>
                  </a:schemeClr>
                </a:solidFill>
                <a:latin typeface="Century Gothic" pitchFamily="34" charset="0"/>
              </a:rPr>
              <a:t>m. Acuse – Imprimirlo y Guardarlo para control de la empresa.</a:t>
            </a:r>
            <a:endParaRPr lang="es-MX" dirty="0">
              <a:solidFill>
                <a:schemeClr val="tx2">
                  <a:lumMod val="75000"/>
                </a:schemeClr>
              </a:solidFill>
              <a:latin typeface="Century Gothic" pitchFamily="34" charset="0"/>
            </a:endParaRPr>
          </a:p>
        </p:txBody>
      </p:sp>
      <p:pic>
        <p:nvPicPr>
          <p:cNvPr id="4098" name="Picture 2"/>
          <p:cNvPicPr>
            <a:picLocks noChangeAspect="1" noChangeArrowheads="1"/>
          </p:cNvPicPr>
          <p:nvPr/>
        </p:nvPicPr>
        <p:blipFill>
          <a:blip r:embed="rId3"/>
          <a:srcRect/>
          <a:stretch>
            <a:fillRect/>
          </a:stretch>
        </p:blipFill>
        <p:spPr bwMode="auto">
          <a:xfrm>
            <a:off x="1214414" y="1357298"/>
            <a:ext cx="6387151" cy="4143404"/>
          </a:xfrm>
          <a:prstGeom prst="rect">
            <a:avLst/>
          </a:prstGeom>
          <a:noFill/>
          <a:ln w="9525">
            <a:noFill/>
            <a:miter lim="800000"/>
            <a:headEnd/>
            <a:tailEnd/>
          </a:ln>
          <a:effectLst/>
        </p:spPr>
      </p:pic>
      <p:pic>
        <p:nvPicPr>
          <p:cNvPr id="7" name="Imagen 6" descr="LOGO NUEVO ELA.tif"/>
          <p:cNvPicPr>
            <a:picLocks noChangeAspect="1"/>
          </p:cNvPicPr>
          <p:nvPr/>
        </p:nvPicPr>
        <p:blipFill>
          <a:blip r:embed="rId4" cstate="print">
            <a:alphaModFix amt="73000"/>
            <a:extLst>
              <a:ext uri="{28A0092B-C50C-407E-A947-70E740481C1C}">
                <a14:useLocalDpi xmlns:a14="http://schemas.microsoft.com/office/drawing/2010/main" val="0"/>
              </a:ext>
            </a:extLst>
          </a:blip>
          <a:stretch>
            <a:fillRect/>
          </a:stretch>
        </p:blipFill>
        <p:spPr>
          <a:xfrm>
            <a:off x="16933" y="44625"/>
            <a:ext cx="3186915" cy="5760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descr="vu.bmp"/>
          <p:cNvPicPr>
            <a:picLocks noChangeAspect="1"/>
          </p:cNvPicPr>
          <p:nvPr/>
        </p:nvPicPr>
        <p:blipFill>
          <a:blip r:embed="rId2">
            <a:lum bright="67000" contrast="-88000"/>
          </a:blip>
          <a:stretch>
            <a:fillRect/>
          </a:stretch>
        </p:blipFill>
        <p:spPr>
          <a:xfrm>
            <a:off x="-32" y="6806"/>
            <a:ext cx="9144032" cy="6813118"/>
          </a:xfrm>
          <a:prstGeom prst="rect">
            <a:avLst/>
          </a:prstGeom>
        </p:spPr>
      </p:pic>
      <p:sp>
        <p:nvSpPr>
          <p:cNvPr id="8" name="7 Rectángulo"/>
          <p:cNvSpPr/>
          <p:nvPr/>
        </p:nvSpPr>
        <p:spPr>
          <a:xfrm>
            <a:off x="3579717" y="0"/>
            <a:ext cx="5564344" cy="1569660"/>
          </a:xfrm>
          <a:prstGeom prst="rect">
            <a:avLst/>
          </a:prstGeom>
          <a:noFill/>
        </p:spPr>
        <p:txBody>
          <a:bodyPr wrap="none" lIns="91440" tIns="45720" rIns="91440" bIns="45720">
            <a:spAutoFit/>
          </a:bodyPr>
          <a:lstStyle/>
          <a:p>
            <a:pPr marL="514350" indent="-514350" algn="r"/>
            <a:r>
              <a:rPr lang="es-MX"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Gothic" pitchFamily="34" charset="0"/>
              </a:rPr>
              <a:t>i. Acceso a VUCEM</a:t>
            </a:r>
          </a:p>
          <a:p>
            <a:pPr marL="514350" indent="-514350" algn="r"/>
            <a:r>
              <a:rPr lang="es-MX" sz="32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Gothic" pitchFamily="34" charset="0"/>
              </a:rPr>
              <a:t>Importador / Exportador</a:t>
            </a:r>
          </a:p>
          <a:p>
            <a:pPr marL="514350" indent="-514350" algn="r"/>
            <a:r>
              <a:rPr lang="es-MX"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Gothic" pitchFamily="34" charset="0"/>
              </a:rPr>
              <a:t>Administración de Usuarios</a:t>
            </a:r>
            <a:endParaRPr lang="es-MX" sz="3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1" name="10 CuadroTexto"/>
          <p:cNvSpPr txBox="1"/>
          <p:nvPr/>
        </p:nvSpPr>
        <p:spPr>
          <a:xfrm>
            <a:off x="3857620" y="2428868"/>
            <a:ext cx="4000528" cy="646331"/>
          </a:xfrm>
          <a:prstGeom prst="rect">
            <a:avLst/>
          </a:prstGeom>
          <a:noFill/>
        </p:spPr>
        <p:txBody>
          <a:bodyPr wrap="square" rtlCol="0">
            <a:spAutoFit/>
          </a:bodyPr>
          <a:lstStyle/>
          <a:p>
            <a:pPr marL="342900" indent="-342900">
              <a:buAutoNum type="alphaLcPeriod"/>
            </a:pPr>
            <a:r>
              <a:rPr lang="es-MX" dirty="0" smtClean="0">
                <a:solidFill>
                  <a:schemeClr val="tx2">
                    <a:lumMod val="75000"/>
                  </a:schemeClr>
                </a:solidFill>
                <a:latin typeface="Century Gothic" pitchFamily="34" charset="0"/>
              </a:rPr>
              <a:t>Página de Inicio – Seleccionar </a:t>
            </a:r>
            <a:r>
              <a:rPr lang="es-MX" b="1" dirty="0" smtClean="0">
                <a:solidFill>
                  <a:schemeClr val="tx2">
                    <a:lumMod val="75000"/>
                  </a:schemeClr>
                </a:solidFill>
                <a:latin typeface="Century Gothic" pitchFamily="34" charset="0"/>
              </a:rPr>
              <a:t>Administración de Usuarios</a:t>
            </a:r>
            <a:r>
              <a:rPr lang="es-MX" dirty="0" smtClean="0">
                <a:solidFill>
                  <a:schemeClr val="tx2">
                    <a:lumMod val="75000"/>
                  </a:schemeClr>
                </a:solidFill>
                <a:latin typeface="Century Gothic" pitchFamily="34" charset="0"/>
              </a:rPr>
              <a:t>.</a:t>
            </a:r>
            <a:endParaRPr lang="es-MX" dirty="0">
              <a:solidFill>
                <a:schemeClr val="tx2">
                  <a:lumMod val="75000"/>
                </a:schemeClr>
              </a:solidFill>
              <a:latin typeface="Century Gothic" pitchFamily="34" charset="0"/>
            </a:endParaRPr>
          </a:p>
        </p:txBody>
      </p:sp>
      <p:grpSp>
        <p:nvGrpSpPr>
          <p:cNvPr id="17" name="16 Grupo"/>
          <p:cNvGrpSpPr/>
          <p:nvPr/>
        </p:nvGrpSpPr>
        <p:grpSpPr>
          <a:xfrm>
            <a:off x="3929058" y="3357562"/>
            <a:ext cx="5000628" cy="2058741"/>
            <a:chOff x="3929058" y="3214686"/>
            <a:chExt cx="5000628" cy="2058741"/>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9058" y="3214686"/>
              <a:ext cx="5000628" cy="2058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Flecha derecha"/>
            <p:cNvSpPr/>
            <p:nvPr/>
          </p:nvSpPr>
          <p:spPr>
            <a:xfrm rot="10800000">
              <a:off x="4429124" y="4857760"/>
              <a:ext cx="1071570" cy="14287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c</a:t>
              </a:r>
              <a:endParaRPr lang="es-MX" dirty="0"/>
            </a:p>
          </p:txBody>
        </p:sp>
      </p:grpSp>
      <p:pic>
        <p:nvPicPr>
          <p:cNvPr id="3" name="Picture 4" descr="http://www.cnnexpansion.com/media/2011/03/04/logistica.jpg"/>
          <p:cNvPicPr>
            <a:picLocks noChangeAspect="1" noChangeArrowheads="1"/>
          </p:cNvPicPr>
          <p:nvPr/>
        </p:nvPicPr>
        <p:blipFill>
          <a:blip r:embed="rId4">
            <a:lum bright="-7000"/>
          </a:blip>
          <a:srcRect/>
          <a:stretch>
            <a:fillRect/>
          </a:stretch>
        </p:blipFill>
        <p:spPr bwMode="auto">
          <a:xfrm>
            <a:off x="0" y="4857760"/>
            <a:ext cx="1731905" cy="1214446"/>
          </a:xfrm>
          <a:prstGeom prst="rect">
            <a:avLst/>
          </a:prstGeom>
          <a:noFill/>
        </p:spPr>
      </p:pic>
      <p:pic>
        <p:nvPicPr>
          <p:cNvPr id="5122" name="Picture 2"/>
          <p:cNvPicPr>
            <a:picLocks noChangeAspect="1" noChangeArrowheads="1"/>
          </p:cNvPicPr>
          <p:nvPr/>
        </p:nvPicPr>
        <p:blipFill>
          <a:blip r:embed="rId5"/>
          <a:srcRect/>
          <a:stretch>
            <a:fillRect/>
          </a:stretch>
        </p:blipFill>
        <p:spPr bwMode="auto">
          <a:xfrm>
            <a:off x="357158" y="2000240"/>
            <a:ext cx="2819400" cy="2190750"/>
          </a:xfrm>
          <a:prstGeom prst="rect">
            <a:avLst/>
          </a:prstGeom>
          <a:noFill/>
          <a:ln w="9525">
            <a:noFill/>
            <a:miter lim="800000"/>
            <a:headEnd/>
            <a:tailEnd/>
          </a:ln>
          <a:effectLst/>
        </p:spPr>
      </p:pic>
      <p:sp>
        <p:nvSpPr>
          <p:cNvPr id="9" name="8 Flecha derecha"/>
          <p:cNvSpPr/>
          <p:nvPr/>
        </p:nvSpPr>
        <p:spPr>
          <a:xfrm rot="10800000">
            <a:off x="2143108" y="4000504"/>
            <a:ext cx="1071570" cy="14287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6" name="Imagen 15" descr="LOGO NUEVO ELA.tif"/>
          <p:cNvPicPr>
            <a:picLocks noChangeAspect="1"/>
          </p:cNvPicPr>
          <p:nvPr/>
        </p:nvPicPr>
        <p:blipFill>
          <a:blip r:embed="rId6" cstate="print">
            <a:alphaModFix amt="73000"/>
            <a:extLst>
              <a:ext uri="{28A0092B-C50C-407E-A947-70E740481C1C}">
                <a14:useLocalDpi xmlns:a14="http://schemas.microsoft.com/office/drawing/2010/main" val="0"/>
              </a:ext>
            </a:extLst>
          </a:blip>
          <a:stretch>
            <a:fillRect/>
          </a:stretch>
        </p:blipFill>
        <p:spPr>
          <a:xfrm>
            <a:off x="16933" y="44625"/>
            <a:ext cx="3186915" cy="5760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18 Imagen" descr="vu.bmp"/>
          <p:cNvPicPr>
            <a:picLocks noChangeAspect="1"/>
          </p:cNvPicPr>
          <p:nvPr/>
        </p:nvPicPr>
        <p:blipFill>
          <a:blip r:embed="rId2">
            <a:lum bright="67000" contrast="-88000"/>
          </a:blip>
          <a:stretch>
            <a:fillRect/>
          </a:stretch>
        </p:blipFill>
        <p:spPr>
          <a:xfrm>
            <a:off x="36480" y="6806"/>
            <a:ext cx="9144032" cy="6813118"/>
          </a:xfrm>
          <a:prstGeom prst="rect">
            <a:avLst/>
          </a:prstGeom>
        </p:spPr>
      </p:pic>
      <p:sp>
        <p:nvSpPr>
          <p:cNvPr id="6" name="5 CuadroTexto"/>
          <p:cNvSpPr txBox="1"/>
          <p:nvPr/>
        </p:nvSpPr>
        <p:spPr>
          <a:xfrm>
            <a:off x="214282" y="642918"/>
            <a:ext cx="4286280" cy="1261884"/>
          </a:xfrm>
          <a:prstGeom prst="rect">
            <a:avLst/>
          </a:prstGeom>
          <a:noFill/>
        </p:spPr>
        <p:txBody>
          <a:bodyPr wrap="square" rtlCol="0">
            <a:spAutoFit/>
          </a:bodyPr>
          <a:lstStyle/>
          <a:p>
            <a:pPr algn="just"/>
            <a:r>
              <a:rPr lang="es-MX" dirty="0" smtClean="0">
                <a:solidFill>
                  <a:schemeClr val="tx2">
                    <a:lumMod val="75000"/>
                  </a:schemeClr>
                </a:solidFill>
                <a:latin typeface="Century Gothic" pitchFamily="34" charset="0"/>
              </a:rPr>
              <a:t>c. </a:t>
            </a:r>
            <a:r>
              <a:rPr lang="es-MX" sz="2000" b="1" dirty="0" smtClean="0">
                <a:solidFill>
                  <a:schemeClr val="tx2">
                    <a:lumMod val="75000"/>
                  </a:schemeClr>
                </a:solidFill>
                <a:effectLst>
                  <a:outerShdw blurRad="38100" dist="38100" dir="2700000" algn="tl">
                    <a:srgbClr val="000000">
                      <a:alpha val="43137"/>
                    </a:srgbClr>
                  </a:outerShdw>
                </a:effectLst>
                <a:latin typeface="Century Gothic" pitchFamily="34" charset="0"/>
              </a:rPr>
              <a:t>Administración de Socios y Accionistas.</a:t>
            </a:r>
            <a:r>
              <a:rPr lang="es-MX" sz="2000" dirty="0" smtClean="0">
                <a:solidFill>
                  <a:schemeClr val="tx2">
                    <a:lumMod val="75000"/>
                  </a:schemeClr>
                </a:solidFill>
                <a:effectLst>
                  <a:outerShdw blurRad="38100" dist="38100" dir="2700000" algn="tl">
                    <a:srgbClr val="000000">
                      <a:alpha val="43137"/>
                    </a:srgbClr>
                  </a:outerShdw>
                </a:effectLst>
                <a:latin typeface="Century Gothic" pitchFamily="34" charset="0"/>
              </a:rPr>
              <a:t> </a:t>
            </a:r>
            <a:r>
              <a:rPr lang="es-MX" dirty="0" smtClean="0">
                <a:solidFill>
                  <a:schemeClr val="tx2">
                    <a:lumMod val="75000"/>
                  </a:schemeClr>
                </a:solidFill>
                <a:latin typeface="Century Gothic" pitchFamily="34" charset="0"/>
              </a:rPr>
              <a:t>Información solicitada por la autoridad, se obtienen del Acta Constitutiva de la Empresa.</a:t>
            </a:r>
            <a:endParaRPr lang="es-MX" dirty="0">
              <a:solidFill>
                <a:schemeClr val="tx2">
                  <a:lumMod val="75000"/>
                </a:schemeClr>
              </a:solidFill>
              <a:latin typeface="Century Gothic" pitchFamily="34" charset="0"/>
            </a:endParaRPr>
          </a:p>
        </p:txBody>
      </p:sp>
      <p:pic>
        <p:nvPicPr>
          <p:cNvPr id="30722" name="Picture 2"/>
          <p:cNvPicPr>
            <a:picLocks noChangeAspect="1" noChangeArrowheads="1"/>
          </p:cNvPicPr>
          <p:nvPr/>
        </p:nvPicPr>
        <p:blipFill>
          <a:blip r:embed="rId3"/>
          <a:srcRect/>
          <a:stretch>
            <a:fillRect/>
          </a:stretch>
        </p:blipFill>
        <p:spPr bwMode="auto">
          <a:xfrm>
            <a:off x="4714876" y="357166"/>
            <a:ext cx="4274138" cy="2428892"/>
          </a:xfrm>
          <a:prstGeom prst="rect">
            <a:avLst/>
          </a:prstGeom>
          <a:noFill/>
          <a:ln w="9525">
            <a:noFill/>
            <a:miter lim="800000"/>
            <a:headEnd/>
            <a:tailEnd/>
          </a:ln>
          <a:effectLst/>
        </p:spPr>
      </p:pic>
      <p:sp>
        <p:nvSpPr>
          <p:cNvPr id="9" name="8 Flecha derecha"/>
          <p:cNvSpPr/>
          <p:nvPr/>
        </p:nvSpPr>
        <p:spPr>
          <a:xfrm rot="10800000">
            <a:off x="6679327" y="1738239"/>
            <a:ext cx="1071570" cy="14287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CuadroTexto"/>
          <p:cNvSpPr txBox="1"/>
          <p:nvPr/>
        </p:nvSpPr>
        <p:spPr>
          <a:xfrm>
            <a:off x="214282" y="3800307"/>
            <a:ext cx="3429024" cy="1477328"/>
          </a:xfrm>
          <a:prstGeom prst="rect">
            <a:avLst/>
          </a:prstGeom>
          <a:noFill/>
        </p:spPr>
        <p:txBody>
          <a:bodyPr wrap="square" rtlCol="0">
            <a:spAutoFit/>
          </a:bodyPr>
          <a:lstStyle/>
          <a:p>
            <a:pPr algn="just"/>
            <a:r>
              <a:rPr lang="es-MX" dirty="0" smtClean="0">
                <a:solidFill>
                  <a:schemeClr val="tx2">
                    <a:lumMod val="75000"/>
                  </a:schemeClr>
                </a:solidFill>
                <a:latin typeface="Century Gothic" pitchFamily="34" charset="0"/>
              </a:rPr>
              <a:t>d. Alta a través del </a:t>
            </a:r>
            <a:r>
              <a:rPr lang="es-MX" b="1" dirty="0" smtClean="0">
                <a:solidFill>
                  <a:schemeClr val="tx2">
                    <a:lumMod val="75000"/>
                  </a:schemeClr>
                </a:solidFill>
                <a:latin typeface="Century Gothic" pitchFamily="34" charset="0"/>
              </a:rPr>
              <a:t>RFC del Socio/Accionistas</a:t>
            </a:r>
            <a:r>
              <a:rPr lang="es-MX" dirty="0" smtClean="0">
                <a:solidFill>
                  <a:schemeClr val="tx2">
                    <a:lumMod val="75000"/>
                  </a:schemeClr>
                </a:solidFill>
                <a:latin typeface="Century Gothic" pitchFamily="34" charset="0"/>
              </a:rPr>
              <a:t>, seleccionar Agregar</a:t>
            </a:r>
            <a:r>
              <a:rPr lang="es-MX" b="1" dirty="0" smtClean="0">
                <a:solidFill>
                  <a:schemeClr val="tx2">
                    <a:lumMod val="75000"/>
                  </a:schemeClr>
                </a:solidFill>
                <a:latin typeface="Century Gothic" pitchFamily="34" charset="0"/>
              </a:rPr>
              <a:t>.</a:t>
            </a:r>
            <a:r>
              <a:rPr lang="es-MX" dirty="0" smtClean="0">
                <a:solidFill>
                  <a:schemeClr val="tx2">
                    <a:lumMod val="75000"/>
                  </a:schemeClr>
                </a:solidFill>
                <a:latin typeface="Century Gothic" pitchFamily="34" charset="0"/>
              </a:rPr>
              <a:t> </a:t>
            </a:r>
          </a:p>
          <a:p>
            <a:pPr algn="just"/>
            <a:r>
              <a:rPr lang="es-MX" dirty="0" smtClean="0">
                <a:solidFill>
                  <a:schemeClr val="tx2">
                    <a:lumMod val="75000"/>
                  </a:schemeClr>
                </a:solidFill>
                <a:latin typeface="Century Gothic" pitchFamily="34" charset="0"/>
              </a:rPr>
              <a:t>Se podrán registrar los necesarios.</a:t>
            </a:r>
            <a:endParaRPr lang="es-MX" dirty="0">
              <a:solidFill>
                <a:schemeClr val="tx2">
                  <a:lumMod val="75000"/>
                </a:schemeClr>
              </a:solidFill>
              <a:latin typeface="Century Gothic" pitchFamily="34" charset="0"/>
            </a:endParaRPr>
          </a:p>
        </p:txBody>
      </p:sp>
      <p:sp>
        <p:nvSpPr>
          <p:cNvPr id="10242" name="AutoShape 2" descr="data:image/jpeg;base64,/9j/4AAQSkZJRgABAQAAAQABAAD/2wCEAAkGBhISEBAQEBISEBAQFBAUDxAPEBAQFA8PFBAVFRUUEhQXHCYeFxkkGRUSHy8gIycpLCwsFR4xNTAqNSYrLCkBCQoKDAwNFA8NDykYFBgpKSkpKSkpKSkpKSkpKSkpKSkpKSkpKSkpKSkpKSkpKSkpKSkpKSkpKSkpKSkpKSkpKf/AABEIANwA1QMBIgACEQEDEQH/xAAcAAEAAQUBAQAAAAAAAAAAAAAABQIDBAYHAQj/xABGEAACAQMACAIHBAUICwAAAAAAAQIDBBEFBhITITFBUWFxFCIygZGhsQdCktEjUnKCwRYkJVNUYrLhFRczQ2Nzk6LD0vH/xAAVAQEBAAAAAAAAAAAAAAAAAAAAAf/EABURAQEAAAAAAAAAAAAAAAAAAAAR/9oADAMBAAIRAxEAPwDuIAAAAAAAAAAAAAAAAAAAAAAAAAAAAAAAAAAAAAAAABYuLhR4dQLzkU71GC7g834GeqqKlJEdvzz0gCTBi293l7L59DKAAAAAAAAAHjkW61dRWX7kYUrrPMDP3iG8RH78b8CRU0VEdvy/RuujAygAAAAAAAAAB5J449iCrXeZNkrpKeKU34GrSuAM/fnnpBHOuUuuBJ+kHnpBG+kHnpAEpG6w8rmuRsFvW2oqS6o0r0g2XV2rtUn4Sa+SYEoAAAAAAFM3wfkwIO+vczeOS4L3FjfkZ6QequBJque+kEZvx6QBJq4K1cEUrgqjcAbVY19qPiuDMkhdA1symvBP5k0AAAAAAAABj6QpuVKcVzcXhd3zNFlXOgnP9Yrbc15L7svWjw6Pml7wLbrFO+MDfnqrAZu/PN8Ye9KHXAznWNy1WptW6b+/KUl5cl9DQ7KnKrUhSjzm0vJdX7ll+46fbUFCEYR5RSS8kgLoAAAAAUzXB+TKgBzeVVptPg02n4NPieq4MnW+xdKtvEvUq8U+0/vL+JBq4Ak/SB6QRvpA9IAk1cFca5FRuC9SqNvC4t8Eu7fIDctVot7yXThFfVmwGFoex3VGEH7WMz/afP8AL3GaAAAAAAAAAMDS2hqdxDZnlNZ2JrnF+HfyM8ZA5VpfQ9W3nszWYv2JrlNfwfgYkYS7P4HRtO14Thu1ibbT7qOPEi6NguwGnTi1zTKbO1q1pqnSi5yfbklnnJ9EbpX0RCaaf/wl9BWtGlTVOmtmX3m/anLvnqBY1d1XhbpTl69ZrjLpHPSC/iTp4egAAAAAAAAYukNHwrU3TqR2ov3NPo0+jOdaw6sVbZuazUodJrnDwmunnyOnmJpO8p0qU51mlTim5Zw8rtjqByKM2V4Z7Y6do17yVC2ouUFtSnLOVQj91N8svsbXCwXbHuA1WOc4w88MLuzedVdWXDFasv0nOnBv2F3f976FFhZRhONRRi5R5bS5eK8TY7e9UufB+fD3MDKQAAAAAAAAAAERpe+w92uH63jnkiWZotxpFyuZ5+83s+S6fACQyeelpdTGrVeBBXl5UjLKWUBs6uS7Gr1XPwNbstKqXn1XYl6NwBtVldbcc9Vwl5mSa5ZXexJSXvXdE/RrKSzF5AuAAAAAABTOeE2+S4sDE0rpFUYZfN+yvE0HXTSn83nvMzlVWIxy11XLHjhGbpjSDrVUuSbSiu0TVbjSCr6QtoY2ob1RS/4dJObl8VEDadXdBU7WhGEYRjOSUqzisbdVrMm++OXuM+tWwXU8mLd0+AHlK/yzPo3BqM7l06mHyfUnLS5A2rR91n1X7vyM81q1r8U1zXI2GjV2oqXcC4AAAAAAADG0hW2KU5dovHm+COezj+kg/wC8jd9Y21bza6OOfLJp1jDeVo45RzJ+7gvn9AJCVIwrm2yTUqZiVoAand2zg9qPB/UzbDSifXD7Mzru3yjXrm1cXlcANqpXyXUzbfSqWOOH3RrGidF3FxGbpOLdPZzGT2W9rPJ8ugurW5o/7WjUgl97Z2o/iXADfbbTi+9x8VzF5pLa4ReI/Nv8jQrS/b5MlqVw2BOWumHGoo42oyTys8n0ZJ09M08uMmoSSz6z5+Rpd3c1ISU4La6NGBXrVZy3sljwXQDfrjWCnH2fWfwRC6R0/KaccpR7Lr5s1SvpJpcyPq6Vb6gSV9e7EatRc4waj+1L1V/EgtTYbekM81RoSflKpJL6JlvStxLdRTTW8k5LKxtRisJrust/Ayfs6Wa15P8AvU4fhhn+IG/qoU1ZniKZICF0vRym+p7oa62oruuD9xl31LKZjaHpYhtfq1ZRf70VJfRgTtvNmwaJuMxceq4+5kDBcCR0AvXqPtFL4vIE6AAAAAAAC1c0FOEoPlJNP3mnaNtdzvFL2tppvwi8L8zdjTNP1nG4mv2WvJxAvSuC05ZMKFfJkwkB5UgRV5bol5MwLkCT1Bo4lcPp+jXv4s3BxITVGz2KG0+dWTl+7yj8ln3k4Bpus+rGy3cW8fGrSgunWcV9Ua/b3qOos03WTRu4lOtGKdGo81Ekv0U31/ZffowIeV50LFS72UYda4ipRUeO37KXFt9klzM+21buq01F0pUo9Z1FsqK746vwAndTdDUatKVepTU5OclHbW0lFJck+HNs2iOiqC5UaS8qcPyPdH2MaNKFKHswSS7vu34t8TJA479q9R+nQjjEY0YbPbjKTeDA+zb2a0+lWrOUX3ikop/In/td0PKrUpOGFJw2cvh6u01Lj4J5I7QEFSSpx4KKSXkuAG3QZW0Y1GqXnMDGuVwIm0quNXZXKbWV4rOPqyUuqmEWdD6Jc6m9lwhH2V1m/wAgJulTeySugIYVR95L5Ix4pJYMzRlRJuP63FeYEkAAAAAAAAc21wvX6bUiuigvfso6Sc91os16XKXWTg8+5fkBHWVzkl6M+BB1YbE8rk+ZKW9UDNbMW4XBmQmWbhcGBvVvBKEEuSjFLySLpbt3mEX3jH6FwAUyjng+K7d/MqAGNR0dSg8wp04tvLcYRTz54MhI9AAAAavr9Z7VCNRc6c+P7MuD+eDniq7Ms9mdi0hZqrSqUnynFryfR/HByK6tnGUoS9qLcZeaeGBPWlXKRkyqEVoyp6i8OBg6Z1zoW9XcTU5T2VJ7KWIp8k2+oErK4W8ipcY5y/cZV9rHGGzFdcJJLu8dDTtLa3W0Kmztyk0k24QcorKzjOeZHVta7ef32pKUcOUJLgnn64JR02jfcE8/My6GkllceJzCGuVLpWXv2vyJLQ2sFOvWjS9Jo08pveVJYisdOOOPgUdjs7hTipL3+ZfIPQOkbWMFTp3VKtJe21Vg25deGSajUT5NPyeQKgAAAAAgtY9EbeKscbUF6yfDMFxyvFE6YOma2zRl3l6vxA5/fUuZasa/TquDMm+nzIrR8s1sdHkDYqU8lNfkz2nHCLF3V4Ab7o+WaNJ94Q/woyDG0dHFGku0If4UZIAAAAAAAABnPteNG7FdVUvVrLjj+sjz+WDoJDa22SqWtThmVP14Y55XP5ZA57YS5o5trrUzpC58KcF8Kf8AmdFozw+HJnMdbZ5vrt+S/wCyP5gRXQtKRcbLZFMhgAEdC+xW7q/6UhDeT2HSrOUNuTjLEeGU+zZz1HQ/sPp/0pntQrfWKA+hAAVAAACA1nufZh2y39ET+TUNYa+1OTXLkvdwA1m/qcyxoW1lKo5r2aazJ9svC+ZVeIlNX0lRrRx6050+n3Ip/wAQLkpGNXM2dIx6lLIHQqCxGK7JfQuGFQ0lT2ItzispcG+KeDKp1oyWYtPyeQKwAAAAAAACmccpp8mmn5M8qVVFZk0kubbwYUtO0OP6SPDvlAczvLfYnOP6spL4SOTaxTzd3b7zXycEdj0itqc5LjtSk+Hi2cV0zPNzdf8ANmvhU/yAx2UDaBFAABVTidO+wyh/SFR9refzqQOcUKZ1X7Dqf87uH2of+WIHaQAVHjkUOqJxMWrbtgWdMaR2KfB4cnjPhjLNQv75d0bNeaGVVbM05LzaIypqTQf3Zfjl+YGqXFzHujZ9G0YwpRSXFpOT7to8lqFR/Vf4pF6Wq9TGFWlFdFsxeF5gU1GmWopZKnqlV/tEvwxKHqhV/tE/wxAuSuYrjwMb/TTpyUoPqs+KzyPXqVN87ifwiVW+pmzJSdSU8cUpJYz5Abirtd+Y9LRDKwqd2yr0OYEv6Wu49KREeiTPPRpgTPpK7j0hdyEdtU8TyVrV7/MCP1l0o986bfqxUdlea5kDO5y0s83gntIavSrY3mW1yeVlLtkjnqO1xTnlcVmfUCuUoxjiKwc5v9Q4ekzr7e1Gc5TlSnBOLcnlrKfLJ0CerF392UGum1nJZqaq3j6U3+8wOW1dQZ7TcasEs8E6cuC7cy1LUKt/W0/wzR1P+SN3+rD8R7/JG67QXvA0XRX2MXVxSVWnc2yWWnGarJxafJ4i/D4mX/qJv1/v7OX79ZfWB0fROjLqhBwSi8vL49cY4EnB3PWMfiByun9it+vv2v8A1Z/+hvX2cakVrGdapXdPM4RhFU5OXKWW3wRsdKVfql8TNpbfUDN2gWUmAMg82T0AU7A2CoAU7A2CoAU7B5uysAU7CPN2isAUbsbpFYAo3aPN2i4AKN0jzdIuAC3ukNyi4ALe6Q3SLgAo3SPN0i4ALe6R7ukVgCjdnqiVADzAPQAAAAAAAAAAAAAAAAAAAAAAAAAAAAAAAAAAAAAAf//Z"/>
          <p:cNvSpPr>
            <a:spLocks noChangeAspect="1" noChangeArrowheads="1"/>
          </p:cNvSpPr>
          <p:nvPr/>
        </p:nvSpPr>
        <p:spPr bwMode="auto">
          <a:xfrm>
            <a:off x="63500" y="-1016000"/>
            <a:ext cx="2028825" cy="2095500"/>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0244" name="AutoShape 4" descr="data:image/jpeg;base64,/9j/4AAQSkZJRgABAQAAAQABAAD/2wCEAAkGBhISEBAQEBISEBAQFBAUDxAPEBAQFA8PFBAVFRUUEhQXHCYeFxkkGRUSHy8gIycpLCwsFR4xNTAqNSYrLCkBCQoKDAwNFA8NDykYFBgpKSkpKSkpKSkpKSkpKSkpKSkpKSkpKSkpKSkpKSkpKSkpKSkpKSkpKSkpKSkpKSkpKf/AABEIANwA1QMBIgACEQEDEQH/xAAcAAEAAQUBAQAAAAAAAAAAAAAABQIDBAYHAQj/xABGEAACAQMACAIHBAUICwAAAAAAAQIDBBEFBhITITFBUWFxFCIygZGhsQdCktEjUnKCwRYkJVNUYrLhFRczQ2Nzk6LD0vH/xAAVAQEBAAAAAAAAAAAAAAAAAAAAAf/EABURAQEAAAAAAAAAAAAAAAAAAAAR/9oADAMBAAIRAxEAPwDuIAAAAAAAAAAAAAAAAAAAAAAAAAAAAAAAAAAAAAAAABYuLhR4dQLzkU71GC7g834GeqqKlJEdvzz0gCTBi293l7L59DKAAAAAAAAAHjkW61dRWX7kYUrrPMDP3iG8RH78b8CRU0VEdvy/RuujAygAAAAAAAAAB5J449iCrXeZNkrpKeKU34GrSuAM/fnnpBHOuUuuBJ+kHnpBG+kHnpAEpG6w8rmuRsFvW2oqS6o0r0g2XV2rtUn4Sa+SYEoAAAAAAFM3wfkwIO+vczeOS4L3FjfkZ6QequBJque+kEZvx6QBJq4K1cEUrgqjcAbVY19qPiuDMkhdA1symvBP5k0AAAAAAAABj6QpuVKcVzcXhd3zNFlXOgnP9Yrbc15L7svWjw6Pml7wLbrFO+MDfnqrAZu/PN8Ye9KHXAznWNy1WptW6b+/KUl5cl9DQ7KnKrUhSjzm0vJdX7ll+46fbUFCEYR5RSS8kgLoAAAAAUzXB+TKgBzeVVptPg02n4NPieq4MnW+xdKtvEvUq8U+0/vL+JBq4Ak/SB6QRvpA9IAk1cFca5FRuC9SqNvC4t8Eu7fIDctVot7yXThFfVmwGFoex3VGEH7WMz/afP8AL3GaAAAAAAAAAMDS2hqdxDZnlNZ2JrnF+HfyM8ZA5VpfQ9W3nszWYv2JrlNfwfgYkYS7P4HRtO14Thu1ibbT7qOPEi6NguwGnTi1zTKbO1q1pqnSi5yfbklnnJ9EbpX0RCaaf/wl9BWtGlTVOmtmX3m/anLvnqBY1d1XhbpTl69ZrjLpHPSC/iTp4egAAAAAAAAYukNHwrU3TqR2ov3NPo0+jOdaw6sVbZuazUodJrnDwmunnyOnmJpO8p0qU51mlTim5Zw8rtjqByKM2V4Z7Y6do17yVC2ouUFtSnLOVQj91N8svsbXCwXbHuA1WOc4w88MLuzedVdWXDFasv0nOnBv2F3f976FFhZRhONRRi5R5bS5eK8TY7e9UufB+fD3MDKQAAAAAAAAAAERpe+w92uH63jnkiWZotxpFyuZ5+83s+S6fACQyeelpdTGrVeBBXl5UjLKWUBs6uS7Gr1XPwNbstKqXn1XYl6NwBtVldbcc9Vwl5mSa5ZXexJSXvXdE/RrKSzF5AuAAAAAABTOeE2+S4sDE0rpFUYZfN+yvE0HXTSn83nvMzlVWIxy11XLHjhGbpjSDrVUuSbSiu0TVbjSCr6QtoY2ob1RS/4dJObl8VEDadXdBU7WhGEYRjOSUqzisbdVrMm++OXuM+tWwXU8mLd0+AHlK/yzPo3BqM7l06mHyfUnLS5A2rR91n1X7vyM81q1r8U1zXI2GjV2oqXcC4AAAAAAADG0hW2KU5dovHm+COezj+kg/wC8jd9Y21bza6OOfLJp1jDeVo45RzJ+7gvn9AJCVIwrm2yTUqZiVoAand2zg9qPB/UzbDSifXD7Mzru3yjXrm1cXlcANqpXyXUzbfSqWOOH3RrGidF3FxGbpOLdPZzGT2W9rPJ8ugurW5o/7WjUgl97Z2o/iXADfbbTi+9x8VzF5pLa4ReI/Nv8jQrS/b5MlqVw2BOWumHGoo42oyTys8n0ZJ09M08uMmoSSz6z5+Rpd3c1ISU4La6NGBXrVZy3sljwXQDfrjWCnH2fWfwRC6R0/KaccpR7Lr5s1SvpJpcyPq6Vb6gSV9e7EatRc4waj+1L1V/EgtTYbekM81RoSflKpJL6JlvStxLdRTTW8k5LKxtRisJrust/Ayfs6Wa15P8AvU4fhhn+IG/qoU1ZniKZICF0vRym+p7oa62oruuD9xl31LKZjaHpYhtfq1ZRf70VJfRgTtvNmwaJuMxceq4+5kDBcCR0AvXqPtFL4vIE6AAAAAAAC1c0FOEoPlJNP3mnaNtdzvFL2tppvwi8L8zdjTNP1nG4mv2WvJxAvSuC05ZMKFfJkwkB5UgRV5bol5MwLkCT1Bo4lcPp+jXv4s3BxITVGz2KG0+dWTl+7yj8ln3k4Bpus+rGy3cW8fGrSgunWcV9Ua/b3qOos03WTRu4lOtGKdGo81Ekv0U31/ZffowIeV50LFS72UYda4ipRUeO37KXFt9klzM+21buq01F0pUo9Z1FsqK746vwAndTdDUatKVepTU5OclHbW0lFJck+HNs2iOiqC5UaS8qcPyPdH2MaNKFKHswSS7vu34t8TJA479q9R+nQjjEY0YbPbjKTeDA+zb2a0+lWrOUX3ikop/In/td0PKrUpOGFJw2cvh6u01Lj4J5I7QEFSSpx4KKSXkuAG3QZW0Y1GqXnMDGuVwIm0quNXZXKbWV4rOPqyUuqmEWdD6Jc6m9lwhH2V1m/wAgJulTeySugIYVR95L5Ix4pJYMzRlRJuP63FeYEkAAAAAAAAc21wvX6bUiuigvfso6Sc91os16XKXWTg8+5fkBHWVzkl6M+BB1YbE8rk+ZKW9UDNbMW4XBmQmWbhcGBvVvBKEEuSjFLySLpbt3mEX3jH6FwAUyjng+K7d/MqAGNR0dSg8wp04tvLcYRTz54MhI9AAAAavr9Z7VCNRc6c+P7MuD+eDniq7Ms9mdi0hZqrSqUnynFryfR/HByK6tnGUoS9qLcZeaeGBPWlXKRkyqEVoyp6i8OBg6Z1zoW9XcTU5T2VJ7KWIp8k2+oErK4W8ipcY5y/cZV9rHGGzFdcJJLu8dDTtLa3W0Kmztyk0k24QcorKzjOeZHVta7ef32pKUcOUJLgnn64JR02jfcE8/My6GkllceJzCGuVLpWXv2vyJLQ2sFOvWjS9Jo08pveVJYisdOOOPgUdjs7hTipL3+ZfIPQOkbWMFTp3VKtJe21Vg25deGSajUT5NPyeQKgAAAAAgtY9EbeKscbUF6yfDMFxyvFE6YOma2zRl3l6vxA5/fUuZasa/TquDMm+nzIrR8s1sdHkDYqU8lNfkz2nHCLF3V4Ab7o+WaNJ94Q/woyDG0dHFGku0If4UZIAAAAAAAABnPteNG7FdVUvVrLjj+sjz+WDoJDa22SqWtThmVP14Y55XP5ZA57YS5o5trrUzpC58KcF8Kf8AmdFozw+HJnMdbZ5vrt+S/wCyP5gRXQtKRcbLZFMhgAEdC+xW7q/6UhDeT2HSrOUNuTjLEeGU+zZz1HQ/sPp/0pntQrfWKA+hAAVAAACA1nufZh2y39ET+TUNYa+1OTXLkvdwA1m/qcyxoW1lKo5r2aazJ9svC+ZVeIlNX0lRrRx6050+n3Ip/wAQLkpGNXM2dIx6lLIHQqCxGK7JfQuGFQ0lT2ItzispcG+KeDKp1oyWYtPyeQKwAAAAAAACmccpp8mmn5M8qVVFZk0kubbwYUtO0OP6SPDvlAczvLfYnOP6spL4SOTaxTzd3b7zXycEdj0itqc5LjtSk+Hi2cV0zPNzdf8ANmvhU/yAx2UDaBFAABVTidO+wyh/SFR9refzqQOcUKZ1X7Dqf87uH2of+WIHaQAVHjkUOqJxMWrbtgWdMaR2KfB4cnjPhjLNQv75d0bNeaGVVbM05LzaIypqTQf3Zfjl+YGqXFzHujZ9G0YwpRSXFpOT7to8lqFR/Vf4pF6Wq9TGFWlFdFsxeF5gU1GmWopZKnqlV/tEvwxKHqhV/tE/wxAuSuYrjwMb/TTpyUoPqs+KzyPXqVN87ifwiVW+pmzJSdSU8cUpJYz5Abirtd+Y9LRDKwqd2yr0OYEv6Wu49KREeiTPPRpgTPpK7j0hdyEdtU8TyVrV7/MCP1l0o986bfqxUdlea5kDO5y0s83gntIavSrY3mW1yeVlLtkjnqO1xTnlcVmfUCuUoxjiKwc5v9Q4ekzr7e1Gc5TlSnBOLcnlrKfLJ0CerF392UGum1nJZqaq3j6U3+8wOW1dQZ7TcasEs8E6cuC7cy1LUKt/W0/wzR1P+SN3+rD8R7/JG67QXvA0XRX2MXVxSVWnc2yWWnGarJxafJ4i/D4mX/qJv1/v7OX79ZfWB0fROjLqhBwSi8vL49cY4EnB3PWMfiByun9it+vv2v8A1Z/+hvX2cakVrGdapXdPM4RhFU5OXKWW3wRsdKVfql8TNpbfUDN2gWUmAMg82T0AU7A2CoAU7A2CoAU7B5uysAU7CPN2isAUbsbpFYAo3aPN2i4AKN0jzdIuAC3ukNyi4ALe6Q3SLgAo3SPN0i4ALe6R7ukVgCjdnqiVADzAPQAAAAAAAAAAAAAAAAAAAAAAAAAAAAAAAAAAAAAAf//Z"/>
          <p:cNvSpPr>
            <a:spLocks noChangeAspect="1" noChangeArrowheads="1"/>
          </p:cNvSpPr>
          <p:nvPr/>
        </p:nvSpPr>
        <p:spPr bwMode="auto">
          <a:xfrm>
            <a:off x="63500" y="-1016000"/>
            <a:ext cx="2028825" cy="2095500"/>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0246" name="AutoShape 6" descr="data:image/jpeg;base64,/9j/4AAQSkZJRgABAQAAAQABAAD/2wCEAAkGBhISEBAQEBISEBAQFBAUDxAPEBAQFA8PFBAVFRUUEhQXHCYeFxkkGRUSHy8gIycpLCwsFR4xNTAqNSYrLCkBCQoKDAwNFA8NDykYFBgpKSkpKSkpKSkpKSkpKSkpKSkpKSkpKSkpKSkpKSkpKSkpKSkpKSkpKSkpKSkpKSkpKf/AABEIANwA1QMBIgACEQEDEQH/xAAcAAEAAQUBAQAAAAAAAAAAAAAABQIDBAYHAQj/xABGEAACAQMACAIHBAUICwAAAAAAAQIDBBEFBhITITFBUWFxFCIygZGhsQdCktEjUnKCwRYkJVNUYrLhFRczQ2Nzk6LD0vH/xAAVAQEBAAAAAAAAAAAAAAAAAAAAAf/EABURAQEAAAAAAAAAAAAAAAAAAAAR/9oADAMBAAIRAxEAPwDuIAAAAAAAAAAAAAAAAAAAAAAAAAAAAAAAAAAAAAAAABYuLhR4dQLzkU71GC7g834GeqqKlJEdvzz0gCTBi293l7L59DKAAAAAAAAAHjkW61dRWX7kYUrrPMDP3iG8RH78b8CRU0VEdvy/RuujAygAAAAAAAAAB5J449iCrXeZNkrpKeKU34GrSuAM/fnnpBHOuUuuBJ+kHnpBG+kHnpAEpG6w8rmuRsFvW2oqS6o0r0g2XV2rtUn4Sa+SYEoAAAAAAFM3wfkwIO+vczeOS4L3FjfkZ6QequBJque+kEZvx6QBJq4K1cEUrgqjcAbVY19qPiuDMkhdA1symvBP5k0AAAAAAAABj6QpuVKcVzcXhd3zNFlXOgnP9Yrbc15L7svWjw6Pml7wLbrFO+MDfnqrAZu/PN8Ye9KHXAznWNy1WptW6b+/KUl5cl9DQ7KnKrUhSjzm0vJdX7ll+46fbUFCEYR5RSS8kgLoAAAAAUzXB+TKgBzeVVptPg02n4NPieq4MnW+xdKtvEvUq8U+0/vL+JBq4Ak/SB6QRvpA9IAk1cFca5FRuC9SqNvC4t8Eu7fIDctVot7yXThFfVmwGFoex3VGEH7WMz/afP8AL3GaAAAAAAAAAMDS2hqdxDZnlNZ2JrnF+HfyM8ZA5VpfQ9W3nszWYv2JrlNfwfgYkYS7P4HRtO14Thu1ibbT7qOPEi6NguwGnTi1zTKbO1q1pqnSi5yfbklnnJ9EbpX0RCaaf/wl9BWtGlTVOmtmX3m/anLvnqBY1d1XhbpTl69ZrjLpHPSC/iTp4egAAAAAAAAYukNHwrU3TqR2ov3NPo0+jOdaw6sVbZuazUodJrnDwmunnyOnmJpO8p0qU51mlTim5Zw8rtjqByKM2V4Z7Y6do17yVC2ouUFtSnLOVQj91N8svsbXCwXbHuA1WOc4w88MLuzedVdWXDFasv0nOnBv2F3f976FFhZRhONRRi5R5bS5eK8TY7e9UufB+fD3MDKQAAAAAAAAAAERpe+w92uH63jnkiWZotxpFyuZ5+83s+S6fACQyeelpdTGrVeBBXl5UjLKWUBs6uS7Gr1XPwNbstKqXn1XYl6NwBtVldbcc9Vwl5mSa5ZXexJSXvXdE/RrKSzF5AuAAAAAABTOeE2+S4sDE0rpFUYZfN+yvE0HXTSn83nvMzlVWIxy11XLHjhGbpjSDrVUuSbSiu0TVbjSCr6QtoY2ob1RS/4dJObl8VEDadXdBU7WhGEYRjOSUqzisbdVrMm++OXuM+tWwXU8mLd0+AHlK/yzPo3BqM7l06mHyfUnLS5A2rR91n1X7vyM81q1r8U1zXI2GjV2oqXcC4AAAAAAADG0hW2KU5dovHm+COezj+kg/wC8jd9Y21bza6OOfLJp1jDeVo45RzJ+7gvn9AJCVIwrm2yTUqZiVoAand2zg9qPB/UzbDSifXD7Mzru3yjXrm1cXlcANqpXyXUzbfSqWOOH3RrGidF3FxGbpOLdPZzGT2W9rPJ8ugurW5o/7WjUgl97Z2o/iXADfbbTi+9x8VzF5pLa4ReI/Nv8jQrS/b5MlqVw2BOWumHGoo42oyTys8n0ZJ09M08uMmoSSz6z5+Rpd3c1ISU4La6NGBXrVZy3sljwXQDfrjWCnH2fWfwRC6R0/KaccpR7Lr5s1SvpJpcyPq6Vb6gSV9e7EatRc4waj+1L1V/EgtTYbekM81RoSflKpJL6JlvStxLdRTTW8k5LKxtRisJrust/Ayfs6Wa15P8AvU4fhhn+IG/qoU1ZniKZICF0vRym+p7oa62oruuD9xl31LKZjaHpYhtfq1ZRf70VJfRgTtvNmwaJuMxceq4+5kDBcCR0AvXqPtFL4vIE6AAAAAAAC1c0FOEoPlJNP3mnaNtdzvFL2tppvwi8L8zdjTNP1nG4mv2WvJxAvSuC05ZMKFfJkwkB5UgRV5bol5MwLkCT1Bo4lcPp+jXv4s3BxITVGz2KG0+dWTl+7yj8ln3k4Bpus+rGy3cW8fGrSgunWcV9Ua/b3qOos03WTRu4lOtGKdGo81Ekv0U31/ZffowIeV50LFS72UYda4ipRUeO37KXFt9klzM+21buq01F0pUo9Z1FsqK746vwAndTdDUatKVepTU5OclHbW0lFJck+HNs2iOiqC5UaS8qcPyPdH2MaNKFKHswSS7vu34t8TJA479q9R+nQjjEY0YbPbjKTeDA+zb2a0+lWrOUX3ikop/In/td0PKrUpOGFJw2cvh6u01Lj4J5I7QEFSSpx4KKSXkuAG3QZW0Y1GqXnMDGuVwIm0quNXZXKbWV4rOPqyUuqmEWdD6Jc6m9lwhH2V1m/wAgJulTeySugIYVR95L5Ix4pJYMzRlRJuP63FeYEkAAAAAAAAc21wvX6bUiuigvfso6Sc91os16XKXWTg8+5fkBHWVzkl6M+BB1YbE8rk+ZKW9UDNbMW4XBmQmWbhcGBvVvBKEEuSjFLySLpbt3mEX3jH6FwAUyjng+K7d/MqAGNR0dSg8wp04tvLcYRTz54MhI9AAAAavr9Z7VCNRc6c+P7MuD+eDniq7Ms9mdi0hZqrSqUnynFryfR/HByK6tnGUoS9qLcZeaeGBPWlXKRkyqEVoyp6i8OBg6Z1zoW9XcTU5T2VJ7KWIp8k2+oErK4W8ipcY5y/cZV9rHGGzFdcJJLu8dDTtLa3W0Kmztyk0k24QcorKzjOeZHVta7ef32pKUcOUJLgnn64JR02jfcE8/My6GkllceJzCGuVLpWXv2vyJLQ2sFOvWjS9Jo08pveVJYisdOOOPgUdjs7hTipL3+ZfIPQOkbWMFTp3VKtJe21Vg25deGSajUT5NPyeQKgAAAAAgtY9EbeKscbUF6yfDMFxyvFE6YOma2zRl3l6vxA5/fUuZasa/TquDMm+nzIrR8s1sdHkDYqU8lNfkz2nHCLF3V4Ab7o+WaNJ94Q/woyDG0dHFGku0If4UZIAAAAAAAABnPteNG7FdVUvVrLjj+sjz+WDoJDa22SqWtThmVP14Y55XP5ZA57YS5o5trrUzpC58KcF8Kf8AmdFozw+HJnMdbZ5vrt+S/wCyP5gRXQtKRcbLZFMhgAEdC+xW7q/6UhDeT2HSrOUNuTjLEeGU+zZz1HQ/sPp/0pntQrfWKA+hAAVAAACA1nufZh2y39ET+TUNYa+1OTXLkvdwA1m/qcyxoW1lKo5r2aazJ9svC+ZVeIlNX0lRrRx6050+n3Ip/wAQLkpGNXM2dIx6lLIHQqCxGK7JfQuGFQ0lT2ItzispcG+KeDKp1oyWYtPyeQKwAAAAAAACmccpp8mmn5M8qVVFZk0kubbwYUtO0OP6SPDvlAczvLfYnOP6spL4SOTaxTzd3b7zXycEdj0itqc5LjtSk+Hi2cV0zPNzdf8ANmvhU/yAx2UDaBFAABVTidO+wyh/SFR9refzqQOcUKZ1X7Dqf87uH2of+WIHaQAVHjkUOqJxMWrbtgWdMaR2KfB4cnjPhjLNQv75d0bNeaGVVbM05LzaIypqTQf3Zfjl+YGqXFzHujZ9G0YwpRSXFpOT7to8lqFR/Vf4pF6Wq9TGFWlFdFsxeF5gU1GmWopZKnqlV/tEvwxKHqhV/tE/wxAuSuYrjwMb/TTpyUoPqs+KzyPXqVN87ifwiVW+pmzJSdSU8cUpJYz5Abirtd+Y9LRDKwqd2yr0OYEv6Wu49KREeiTPPRpgTPpK7j0hdyEdtU8TyVrV7/MCP1l0o986bfqxUdlea5kDO5y0s83gntIavSrY3mW1yeVlLtkjnqO1xTnlcVmfUCuUoxjiKwc5v9Q4ekzr7e1Gc5TlSnBOLcnlrKfLJ0CerF392UGum1nJZqaq3j6U3+8wOW1dQZ7TcasEs8E6cuC7cy1LUKt/W0/wzR1P+SN3+rD8R7/JG67QXvA0XRX2MXVxSVWnc2yWWnGarJxafJ4i/D4mX/qJv1/v7OX79ZfWB0fROjLqhBwSi8vL49cY4EnB3PWMfiByun9it+vv2v8A1Z/+hvX2cakVrGdapXdPM4RhFU5OXKWW3wRsdKVfql8TNpbfUDN2gWUmAMg82T0AU7A2CoAU7A2CoAU7B5uysAU7CPN2isAUbsbpFYAo3aPN2i4AKN0jzdIuAC3ukNyi4ALe6Q3SLgAo3SPN0i4ALe6R7ukVgCjdnqiVADzAPQAAAAAAAAAAAAAAAAAAAAAAAAAAAAAAAAAAAAAAf//Z"/>
          <p:cNvSpPr>
            <a:spLocks noChangeAspect="1" noChangeArrowheads="1"/>
          </p:cNvSpPr>
          <p:nvPr/>
        </p:nvSpPr>
        <p:spPr bwMode="auto">
          <a:xfrm>
            <a:off x="63500" y="-1016000"/>
            <a:ext cx="2028825" cy="2095500"/>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7" name="16 Rectángulo"/>
          <p:cNvSpPr/>
          <p:nvPr/>
        </p:nvSpPr>
        <p:spPr>
          <a:xfrm>
            <a:off x="357158" y="5988626"/>
            <a:ext cx="5929354" cy="369332"/>
          </a:xfrm>
          <a:prstGeom prst="rect">
            <a:avLst/>
          </a:prstGeom>
        </p:spPr>
        <p:txBody>
          <a:bodyPr wrap="square">
            <a:spAutoFit/>
          </a:bodyPr>
          <a:lstStyle/>
          <a:p>
            <a:pPr algn="just"/>
            <a:r>
              <a:rPr lang="es-MX" b="1" dirty="0" smtClean="0">
                <a:solidFill>
                  <a:srgbClr val="FF0000"/>
                </a:solidFill>
                <a:latin typeface="Century Gothic" pitchFamily="34" charset="0"/>
              </a:rPr>
              <a:t>NOTA: Se pueden registrar “N” Socios/Accionistas.</a:t>
            </a:r>
            <a:endParaRPr lang="es-MX" b="1" dirty="0">
              <a:solidFill>
                <a:srgbClr val="FF0000"/>
              </a:solidFill>
            </a:endParaRPr>
          </a:p>
        </p:txBody>
      </p:sp>
      <p:pic>
        <p:nvPicPr>
          <p:cNvPr id="6146" name="Picture 2"/>
          <p:cNvPicPr>
            <a:picLocks noChangeAspect="1" noChangeArrowheads="1"/>
          </p:cNvPicPr>
          <p:nvPr/>
        </p:nvPicPr>
        <p:blipFill>
          <a:blip r:embed="rId4"/>
          <a:srcRect/>
          <a:stretch>
            <a:fillRect/>
          </a:stretch>
        </p:blipFill>
        <p:spPr bwMode="auto">
          <a:xfrm>
            <a:off x="3786182" y="2571744"/>
            <a:ext cx="5203561" cy="3333758"/>
          </a:xfrm>
          <a:prstGeom prst="rect">
            <a:avLst/>
          </a:prstGeom>
          <a:noFill/>
          <a:ln w="9525">
            <a:noFill/>
            <a:miter lim="800000"/>
            <a:headEnd/>
            <a:tailEnd/>
          </a:ln>
          <a:effectLst/>
        </p:spPr>
      </p:pic>
      <p:sp>
        <p:nvSpPr>
          <p:cNvPr id="13" name="12 CuadroTexto"/>
          <p:cNvSpPr txBox="1"/>
          <p:nvPr/>
        </p:nvSpPr>
        <p:spPr>
          <a:xfrm>
            <a:off x="3846603" y="3401630"/>
            <a:ext cx="2571768" cy="230832"/>
          </a:xfrm>
          <a:prstGeom prst="rect">
            <a:avLst/>
          </a:prstGeom>
          <a:noFill/>
        </p:spPr>
        <p:txBody>
          <a:bodyPr wrap="square" rtlCol="0">
            <a:spAutoFit/>
          </a:bodyPr>
          <a:lstStyle/>
          <a:p>
            <a:r>
              <a:rPr lang="es-MX" sz="900" b="1" dirty="0" smtClean="0">
                <a:solidFill>
                  <a:srgbClr val="FF0000"/>
                </a:solidFill>
                <a:latin typeface="Century Gothic" pitchFamily="34" charset="0"/>
              </a:rPr>
              <a:t>RFC DEL SOCIO</a:t>
            </a:r>
            <a:endParaRPr lang="es-MX" sz="900" b="1" dirty="0">
              <a:solidFill>
                <a:srgbClr val="FF0000"/>
              </a:solidFill>
              <a:latin typeface="Century Gothic" pitchFamily="34" charset="0"/>
            </a:endParaRPr>
          </a:p>
        </p:txBody>
      </p:sp>
      <p:sp>
        <p:nvSpPr>
          <p:cNvPr id="12" name="11 Flecha derecha"/>
          <p:cNvSpPr/>
          <p:nvPr/>
        </p:nvSpPr>
        <p:spPr>
          <a:xfrm rot="10800000">
            <a:off x="4643438" y="3643314"/>
            <a:ext cx="1071570" cy="14287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6" name="Imagen 15" descr="LOGO NUEVO ELA.tif"/>
          <p:cNvPicPr>
            <a:picLocks noChangeAspect="1"/>
          </p:cNvPicPr>
          <p:nvPr/>
        </p:nvPicPr>
        <p:blipFill>
          <a:blip r:embed="rId5" cstate="print">
            <a:alphaModFix amt="73000"/>
            <a:extLst>
              <a:ext uri="{28A0092B-C50C-407E-A947-70E740481C1C}">
                <a14:useLocalDpi xmlns:a14="http://schemas.microsoft.com/office/drawing/2010/main" val="0"/>
              </a:ext>
            </a:extLst>
          </a:blip>
          <a:stretch>
            <a:fillRect/>
          </a:stretch>
        </p:blipFill>
        <p:spPr>
          <a:xfrm>
            <a:off x="16933" y="44625"/>
            <a:ext cx="3186915" cy="5760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vu.bmp"/>
          <p:cNvPicPr>
            <a:picLocks noChangeAspect="1"/>
          </p:cNvPicPr>
          <p:nvPr/>
        </p:nvPicPr>
        <p:blipFill>
          <a:blip r:embed="rId2">
            <a:lum bright="67000" contrast="-88000"/>
          </a:blip>
          <a:stretch>
            <a:fillRect/>
          </a:stretch>
        </p:blipFill>
        <p:spPr>
          <a:xfrm>
            <a:off x="-32" y="6806"/>
            <a:ext cx="9144032" cy="6813118"/>
          </a:xfrm>
          <a:prstGeom prst="rect">
            <a:avLst/>
          </a:prstGeom>
        </p:spPr>
      </p:pic>
      <p:sp>
        <p:nvSpPr>
          <p:cNvPr id="5" name="4 Rectángulo"/>
          <p:cNvSpPr/>
          <p:nvPr/>
        </p:nvSpPr>
        <p:spPr>
          <a:xfrm>
            <a:off x="6428193" y="0"/>
            <a:ext cx="2715807" cy="584775"/>
          </a:xfrm>
          <a:prstGeom prst="rect">
            <a:avLst/>
          </a:prstGeom>
          <a:noFill/>
        </p:spPr>
        <p:txBody>
          <a:bodyPr wrap="none" lIns="91440" tIns="45720" rIns="91440" bIns="45720">
            <a:spAutoFit/>
          </a:bodyPr>
          <a:lstStyle/>
          <a:p>
            <a:pPr algn="ctr"/>
            <a:r>
              <a:rPr lang="es-MX" sz="32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Gothic" pitchFamily="34" charset="0"/>
              </a:rPr>
              <a:t>Introducción</a:t>
            </a:r>
            <a:endParaRPr lang="es-MX" sz="3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6" name="5 CuadroTexto"/>
          <p:cNvSpPr txBox="1"/>
          <p:nvPr/>
        </p:nvSpPr>
        <p:spPr>
          <a:xfrm>
            <a:off x="357158" y="1214422"/>
            <a:ext cx="8358246" cy="5078313"/>
          </a:xfrm>
          <a:prstGeom prst="rect">
            <a:avLst/>
          </a:prstGeom>
          <a:noFill/>
        </p:spPr>
        <p:txBody>
          <a:bodyPr wrap="square" rtlCol="0">
            <a:spAutoFit/>
          </a:bodyPr>
          <a:lstStyle/>
          <a:p>
            <a:pPr algn="just"/>
            <a:r>
              <a:rPr lang="es-MX" dirty="0" smtClean="0">
                <a:solidFill>
                  <a:schemeClr val="tx2">
                    <a:lumMod val="75000"/>
                  </a:schemeClr>
                </a:solidFill>
                <a:latin typeface="Century Gothic" pitchFamily="34" charset="0"/>
              </a:rPr>
              <a:t>En seguimiento al Proyecto de Ventanilla Única de Comercio Exterior Mexicana, que es una herramienta que permite el envío de información electrónica del comercio exterior una sola vez, ante una única entidad, y en un solo punto de contacto; y como resultado del análisis de los avances de su implementación y de la detección y resolución de las necesidades  de nuestros agremiados se genera el Manual de Registro VUCEM con el objetivo de apoyar a los Agentes Aduanales en la integración de los perfiles propios y de sus clientes  en el portal publicado por la autoridad para realizar la “captura” de la información de los módulos de dicho proyecto:</a:t>
            </a:r>
          </a:p>
          <a:p>
            <a:pPr algn="just"/>
            <a:endParaRPr lang="es-MX" dirty="0" smtClean="0">
              <a:solidFill>
                <a:schemeClr val="tx2">
                  <a:lumMod val="75000"/>
                </a:schemeClr>
              </a:solidFill>
              <a:latin typeface="Century Gothic" pitchFamily="34" charset="0"/>
            </a:endParaRPr>
          </a:p>
          <a:p>
            <a:pPr marL="342900" indent="-342900" algn="just">
              <a:buAutoNum type="arabicPeriod"/>
            </a:pPr>
            <a:r>
              <a:rPr lang="es-MX" dirty="0" smtClean="0">
                <a:solidFill>
                  <a:schemeClr val="tx2">
                    <a:lumMod val="75000"/>
                  </a:schemeClr>
                </a:solidFill>
                <a:latin typeface="Century Gothic" pitchFamily="34" charset="0"/>
              </a:rPr>
              <a:t>Ventanilla Única – Registro y Gestión de Trámites</a:t>
            </a:r>
          </a:p>
          <a:p>
            <a:pPr marL="342900" indent="-342900" algn="just">
              <a:buAutoNum type="arabicPeriod"/>
            </a:pPr>
            <a:endParaRPr lang="es-MX" dirty="0" smtClean="0">
              <a:solidFill>
                <a:schemeClr val="tx2">
                  <a:lumMod val="75000"/>
                </a:schemeClr>
              </a:solidFill>
              <a:latin typeface="Century Gothic" pitchFamily="34" charset="0"/>
            </a:endParaRPr>
          </a:p>
          <a:p>
            <a:pPr marL="342900" indent="-342900" algn="just">
              <a:buAutoNum type="arabicPeriod"/>
            </a:pPr>
            <a:r>
              <a:rPr lang="es-MX" dirty="0" smtClean="0">
                <a:solidFill>
                  <a:schemeClr val="tx2">
                    <a:lumMod val="75000"/>
                  </a:schemeClr>
                </a:solidFill>
                <a:latin typeface="Century Gothic" pitchFamily="34" charset="0"/>
              </a:rPr>
              <a:t>COVE – Comprobante de Valor Electrónico</a:t>
            </a:r>
          </a:p>
          <a:p>
            <a:pPr marL="342900" indent="-342900" algn="just">
              <a:buAutoNum type="arabicPeriod"/>
            </a:pPr>
            <a:endParaRPr lang="es-MX" dirty="0" smtClean="0">
              <a:solidFill>
                <a:schemeClr val="tx2">
                  <a:lumMod val="75000"/>
                </a:schemeClr>
              </a:solidFill>
              <a:latin typeface="Century Gothic" pitchFamily="34" charset="0"/>
            </a:endParaRPr>
          </a:p>
          <a:p>
            <a:pPr marL="342900" indent="-342900" algn="just">
              <a:buAutoNum type="arabicPeriod"/>
            </a:pPr>
            <a:r>
              <a:rPr lang="es-MX" dirty="0" smtClean="0">
                <a:solidFill>
                  <a:schemeClr val="tx2">
                    <a:lumMod val="75000"/>
                  </a:schemeClr>
                </a:solidFill>
                <a:latin typeface="Century Gothic" pitchFamily="34" charset="0"/>
              </a:rPr>
              <a:t>Digitalización de Documentos</a:t>
            </a:r>
          </a:p>
          <a:p>
            <a:pPr marL="342900" indent="-342900" algn="just"/>
            <a:r>
              <a:rPr lang="es-MX" dirty="0" smtClean="0">
                <a:solidFill>
                  <a:schemeClr val="tx2">
                    <a:lumMod val="75000"/>
                  </a:schemeClr>
                </a:solidFill>
                <a:latin typeface="Century Gothic" pitchFamily="34" charset="0"/>
              </a:rPr>
              <a:t/>
            </a:r>
            <a:br>
              <a:rPr lang="es-MX" dirty="0" smtClean="0">
                <a:solidFill>
                  <a:schemeClr val="tx2">
                    <a:lumMod val="75000"/>
                  </a:schemeClr>
                </a:solidFill>
                <a:latin typeface="Century Gothic" pitchFamily="34" charset="0"/>
              </a:rPr>
            </a:br>
            <a:endParaRPr lang="es-MX" dirty="0">
              <a:solidFill>
                <a:schemeClr val="tx2">
                  <a:lumMod val="75000"/>
                </a:schemeClr>
              </a:solidFill>
              <a:latin typeface="Century Gothic" pitchFamily="34" charset="0"/>
            </a:endParaRPr>
          </a:p>
        </p:txBody>
      </p:sp>
      <p:pic>
        <p:nvPicPr>
          <p:cNvPr id="7" name="Imagen 6" descr="LOGO NUEVO ELA.tif"/>
          <p:cNvPicPr>
            <a:picLocks noChangeAspect="1"/>
          </p:cNvPicPr>
          <p:nvPr/>
        </p:nvPicPr>
        <p:blipFill>
          <a:blip r:embed="rId3" cstate="print">
            <a:alphaModFix amt="73000"/>
            <a:extLst>
              <a:ext uri="{28A0092B-C50C-407E-A947-70E740481C1C}">
                <a14:useLocalDpi xmlns:a14="http://schemas.microsoft.com/office/drawing/2010/main" val="0"/>
              </a:ext>
            </a:extLst>
          </a:blip>
          <a:stretch>
            <a:fillRect/>
          </a:stretch>
        </p:blipFill>
        <p:spPr>
          <a:xfrm>
            <a:off x="16933" y="44624"/>
            <a:ext cx="3186915" cy="84506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descr="vu.bmp"/>
          <p:cNvPicPr>
            <a:picLocks noChangeAspect="1"/>
          </p:cNvPicPr>
          <p:nvPr/>
        </p:nvPicPr>
        <p:blipFill>
          <a:blip r:embed="rId2">
            <a:lum bright="67000" contrast="-88000"/>
          </a:blip>
          <a:stretch>
            <a:fillRect/>
          </a:stretch>
        </p:blipFill>
        <p:spPr>
          <a:xfrm>
            <a:off x="-32" y="6806"/>
            <a:ext cx="9144032" cy="6813118"/>
          </a:xfrm>
          <a:prstGeom prst="rect">
            <a:avLst/>
          </a:prstGeom>
        </p:spPr>
      </p:pic>
      <p:sp>
        <p:nvSpPr>
          <p:cNvPr id="6" name="5 CuadroTexto"/>
          <p:cNvSpPr txBox="1"/>
          <p:nvPr/>
        </p:nvSpPr>
        <p:spPr>
          <a:xfrm>
            <a:off x="214282" y="857232"/>
            <a:ext cx="3643338" cy="646331"/>
          </a:xfrm>
          <a:prstGeom prst="rect">
            <a:avLst/>
          </a:prstGeom>
          <a:noFill/>
        </p:spPr>
        <p:txBody>
          <a:bodyPr wrap="square" rtlCol="0">
            <a:spAutoFit/>
          </a:bodyPr>
          <a:lstStyle/>
          <a:p>
            <a:pPr algn="just"/>
            <a:r>
              <a:rPr lang="es-MX" dirty="0" smtClean="0">
                <a:solidFill>
                  <a:schemeClr val="tx2">
                    <a:lumMod val="75000"/>
                  </a:schemeClr>
                </a:solidFill>
                <a:latin typeface="Century Gothic" pitchFamily="34" charset="0"/>
              </a:rPr>
              <a:t>e. Confirmar los datos del RFC del Accionista.</a:t>
            </a:r>
            <a:endParaRPr lang="es-MX" dirty="0">
              <a:solidFill>
                <a:schemeClr val="tx2">
                  <a:lumMod val="75000"/>
                </a:schemeClr>
              </a:solidFill>
              <a:latin typeface="Century Gothic" pitchFamily="34" charset="0"/>
            </a:endParaRPr>
          </a:p>
        </p:txBody>
      </p:sp>
      <p:pic>
        <p:nvPicPr>
          <p:cNvPr id="17409" name="Picture 1"/>
          <p:cNvPicPr>
            <a:picLocks noChangeAspect="1" noChangeArrowheads="1"/>
          </p:cNvPicPr>
          <p:nvPr/>
        </p:nvPicPr>
        <p:blipFill>
          <a:blip r:embed="rId3"/>
          <a:srcRect/>
          <a:stretch>
            <a:fillRect/>
          </a:stretch>
        </p:blipFill>
        <p:spPr bwMode="auto">
          <a:xfrm>
            <a:off x="4000496" y="214290"/>
            <a:ext cx="4914913" cy="2601744"/>
          </a:xfrm>
          <a:prstGeom prst="rect">
            <a:avLst/>
          </a:prstGeom>
          <a:noFill/>
          <a:ln w="9525">
            <a:noFill/>
            <a:miter lim="800000"/>
            <a:headEnd/>
            <a:tailEnd/>
          </a:ln>
          <a:effectLst/>
        </p:spPr>
      </p:pic>
      <p:sp>
        <p:nvSpPr>
          <p:cNvPr id="9" name="8 CuadroTexto"/>
          <p:cNvSpPr txBox="1"/>
          <p:nvPr/>
        </p:nvSpPr>
        <p:spPr>
          <a:xfrm>
            <a:off x="142844" y="2568355"/>
            <a:ext cx="3714776" cy="646331"/>
          </a:xfrm>
          <a:prstGeom prst="rect">
            <a:avLst/>
          </a:prstGeom>
          <a:noFill/>
        </p:spPr>
        <p:txBody>
          <a:bodyPr wrap="square" rtlCol="0">
            <a:spAutoFit/>
          </a:bodyPr>
          <a:lstStyle/>
          <a:p>
            <a:pPr algn="just"/>
            <a:r>
              <a:rPr lang="es-MX" b="1" dirty="0" smtClean="0">
                <a:solidFill>
                  <a:srgbClr val="FF0000"/>
                </a:solidFill>
                <a:latin typeface="Century Gothic" pitchFamily="34" charset="0"/>
              </a:rPr>
              <a:t>NOTA: Repetir los incisos (d</a:t>
            </a:r>
            <a:r>
              <a:rPr lang="es-MX" b="1" dirty="0">
                <a:solidFill>
                  <a:srgbClr val="FF0000"/>
                </a:solidFill>
                <a:latin typeface="Century Gothic" pitchFamily="34" charset="0"/>
              </a:rPr>
              <a:t>)</a:t>
            </a:r>
            <a:r>
              <a:rPr lang="es-MX" b="1" dirty="0" smtClean="0">
                <a:solidFill>
                  <a:srgbClr val="FF0000"/>
                </a:solidFill>
                <a:latin typeface="Century Gothic" pitchFamily="34" charset="0"/>
              </a:rPr>
              <a:t> y (e) por cada Socio/Accionista.</a:t>
            </a:r>
            <a:endParaRPr lang="es-MX" b="1" dirty="0">
              <a:solidFill>
                <a:srgbClr val="FF0000"/>
              </a:solidFill>
              <a:latin typeface="Century Gothic" pitchFamily="34" charset="0"/>
            </a:endParaRPr>
          </a:p>
        </p:txBody>
      </p:sp>
      <p:sp>
        <p:nvSpPr>
          <p:cNvPr id="10" name="9 CuadroTexto"/>
          <p:cNvSpPr txBox="1"/>
          <p:nvPr/>
        </p:nvSpPr>
        <p:spPr>
          <a:xfrm>
            <a:off x="214282" y="3786190"/>
            <a:ext cx="3571900" cy="1200329"/>
          </a:xfrm>
          <a:prstGeom prst="rect">
            <a:avLst/>
          </a:prstGeom>
          <a:noFill/>
        </p:spPr>
        <p:txBody>
          <a:bodyPr wrap="square" rtlCol="0">
            <a:spAutoFit/>
          </a:bodyPr>
          <a:lstStyle/>
          <a:p>
            <a:pPr algn="just"/>
            <a:r>
              <a:rPr lang="es-MX" dirty="0" smtClean="0">
                <a:solidFill>
                  <a:schemeClr val="tx2">
                    <a:lumMod val="75000"/>
                  </a:schemeClr>
                </a:solidFill>
                <a:latin typeface="Century Gothic" pitchFamily="34" charset="0"/>
              </a:rPr>
              <a:t>f. Una vez capturados todos los requeridos, seleccionar </a:t>
            </a:r>
            <a:r>
              <a:rPr lang="es-MX" b="1" dirty="0" smtClean="0">
                <a:solidFill>
                  <a:schemeClr val="tx2">
                    <a:lumMod val="75000"/>
                  </a:schemeClr>
                </a:solidFill>
                <a:latin typeface="Century Gothic" pitchFamily="34" charset="0"/>
              </a:rPr>
              <a:t>Firmar</a:t>
            </a:r>
            <a:r>
              <a:rPr lang="es-MX" dirty="0" smtClean="0">
                <a:solidFill>
                  <a:schemeClr val="tx2">
                    <a:lumMod val="75000"/>
                  </a:schemeClr>
                </a:solidFill>
                <a:latin typeface="Century Gothic" pitchFamily="34" charset="0"/>
              </a:rPr>
              <a:t> para validar el registro de la información.</a:t>
            </a:r>
            <a:endParaRPr lang="es-MX" dirty="0">
              <a:solidFill>
                <a:schemeClr val="tx2">
                  <a:lumMod val="75000"/>
                </a:schemeClr>
              </a:solidFill>
              <a:latin typeface="Century Gothic" pitchFamily="34" charset="0"/>
            </a:endParaRPr>
          </a:p>
        </p:txBody>
      </p:sp>
      <p:grpSp>
        <p:nvGrpSpPr>
          <p:cNvPr id="12" name="11 Grupo"/>
          <p:cNvGrpSpPr/>
          <p:nvPr/>
        </p:nvGrpSpPr>
        <p:grpSpPr>
          <a:xfrm>
            <a:off x="4006082" y="3071811"/>
            <a:ext cx="4761666" cy="2786081"/>
            <a:chOff x="4006082" y="3071811"/>
            <a:chExt cx="4761666" cy="2786081"/>
          </a:xfrm>
        </p:grpSpPr>
        <p:pic>
          <p:nvPicPr>
            <p:cNvPr id="17410" name="Picture 2"/>
            <p:cNvPicPr>
              <a:picLocks noChangeAspect="1" noChangeArrowheads="1"/>
            </p:cNvPicPr>
            <p:nvPr/>
          </p:nvPicPr>
          <p:blipFill>
            <a:blip r:embed="rId4"/>
            <a:srcRect/>
            <a:stretch>
              <a:fillRect/>
            </a:stretch>
          </p:blipFill>
          <p:spPr bwMode="auto">
            <a:xfrm>
              <a:off x="4006082" y="3071811"/>
              <a:ext cx="4761666" cy="2786081"/>
            </a:xfrm>
            <a:prstGeom prst="rect">
              <a:avLst/>
            </a:prstGeom>
            <a:noFill/>
            <a:ln w="9525">
              <a:noFill/>
              <a:miter lim="800000"/>
              <a:headEnd/>
              <a:tailEnd/>
            </a:ln>
            <a:effectLst/>
          </p:spPr>
        </p:pic>
        <p:sp>
          <p:nvSpPr>
            <p:cNvPr id="11" name="10 Flecha derecha"/>
            <p:cNvSpPr/>
            <p:nvPr/>
          </p:nvSpPr>
          <p:spPr>
            <a:xfrm rot="1315644">
              <a:off x="6458609" y="5055937"/>
              <a:ext cx="1071570" cy="14287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16" name="Imagen 15" descr="LOGO NUEVO ELA.tif"/>
          <p:cNvPicPr>
            <a:picLocks noChangeAspect="1"/>
          </p:cNvPicPr>
          <p:nvPr/>
        </p:nvPicPr>
        <p:blipFill>
          <a:blip r:embed="rId5" cstate="print">
            <a:alphaModFix amt="73000"/>
            <a:extLst>
              <a:ext uri="{28A0092B-C50C-407E-A947-70E740481C1C}">
                <a14:useLocalDpi xmlns:a14="http://schemas.microsoft.com/office/drawing/2010/main" val="0"/>
              </a:ext>
            </a:extLst>
          </a:blip>
          <a:stretch>
            <a:fillRect/>
          </a:stretch>
        </p:blipFill>
        <p:spPr>
          <a:xfrm>
            <a:off x="16933" y="44625"/>
            <a:ext cx="3186915" cy="5760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vu.bmp"/>
          <p:cNvPicPr>
            <a:picLocks noChangeAspect="1"/>
          </p:cNvPicPr>
          <p:nvPr/>
        </p:nvPicPr>
        <p:blipFill>
          <a:blip r:embed="rId2">
            <a:lum bright="67000" contrast="-88000"/>
          </a:blip>
          <a:stretch>
            <a:fillRect/>
          </a:stretch>
        </p:blipFill>
        <p:spPr>
          <a:xfrm>
            <a:off x="-32" y="6806"/>
            <a:ext cx="9144032" cy="6813118"/>
          </a:xfrm>
          <a:prstGeom prst="rect">
            <a:avLst/>
          </a:prstGeom>
        </p:spPr>
      </p:pic>
      <p:sp>
        <p:nvSpPr>
          <p:cNvPr id="6" name="5 CuadroTexto"/>
          <p:cNvSpPr txBox="1"/>
          <p:nvPr/>
        </p:nvSpPr>
        <p:spPr>
          <a:xfrm>
            <a:off x="214282" y="928670"/>
            <a:ext cx="4143404" cy="923330"/>
          </a:xfrm>
          <a:prstGeom prst="rect">
            <a:avLst/>
          </a:prstGeom>
          <a:noFill/>
        </p:spPr>
        <p:txBody>
          <a:bodyPr wrap="square" rtlCol="0">
            <a:spAutoFit/>
          </a:bodyPr>
          <a:lstStyle/>
          <a:p>
            <a:pPr algn="just"/>
            <a:r>
              <a:rPr lang="es-MX" dirty="0" smtClean="0">
                <a:solidFill>
                  <a:schemeClr val="tx2">
                    <a:lumMod val="75000"/>
                  </a:schemeClr>
                </a:solidFill>
                <a:latin typeface="Century Gothic" pitchFamily="34" charset="0"/>
              </a:rPr>
              <a:t>g. Agregar el RFC, Contraseña, .</a:t>
            </a:r>
            <a:r>
              <a:rPr lang="es-MX" dirty="0" err="1" smtClean="0">
                <a:solidFill>
                  <a:schemeClr val="tx2">
                    <a:lumMod val="75000"/>
                  </a:schemeClr>
                </a:solidFill>
                <a:latin typeface="Century Gothic" pitchFamily="34" charset="0"/>
              </a:rPr>
              <a:t>key</a:t>
            </a:r>
            <a:r>
              <a:rPr lang="es-MX" dirty="0" smtClean="0">
                <a:solidFill>
                  <a:schemeClr val="tx2">
                    <a:lumMod val="75000"/>
                  </a:schemeClr>
                </a:solidFill>
                <a:latin typeface="Century Gothic" pitchFamily="34" charset="0"/>
              </a:rPr>
              <a:t> y .</a:t>
            </a:r>
            <a:r>
              <a:rPr lang="es-MX" dirty="0" err="1" smtClean="0">
                <a:solidFill>
                  <a:schemeClr val="tx2">
                    <a:lumMod val="75000"/>
                  </a:schemeClr>
                </a:solidFill>
                <a:latin typeface="Century Gothic" pitchFamily="34" charset="0"/>
              </a:rPr>
              <a:t>cer</a:t>
            </a:r>
            <a:r>
              <a:rPr lang="es-MX" dirty="0" smtClean="0">
                <a:solidFill>
                  <a:schemeClr val="tx2">
                    <a:lumMod val="75000"/>
                  </a:schemeClr>
                </a:solidFill>
                <a:latin typeface="Century Gothic" pitchFamily="34" charset="0"/>
              </a:rPr>
              <a:t> de la Empresa y seleccionar </a:t>
            </a:r>
            <a:r>
              <a:rPr lang="es-MX" b="1" dirty="0" smtClean="0">
                <a:solidFill>
                  <a:schemeClr val="tx2">
                    <a:lumMod val="75000"/>
                  </a:schemeClr>
                </a:solidFill>
                <a:latin typeface="Century Gothic" pitchFamily="34" charset="0"/>
              </a:rPr>
              <a:t>Confirmar</a:t>
            </a:r>
            <a:r>
              <a:rPr lang="es-MX" dirty="0" smtClean="0">
                <a:solidFill>
                  <a:schemeClr val="tx2">
                    <a:lumMod val="75000"/>
                  </a:schemeClr>
                </a:solidFill>
                <a:latin typeface="Century Gothic" pitchFamily="34" charset="0"/>
              </a:rPr>
              <a:t>.</a:t>
            </a:r>
            <a:endParaRPr lang="es-MX" dirty="0">
              <a:solidFill>
                <a:schemeClr val="tx2">
                  <a:lumMod val="75000"/>
                </a:schemeClr>
              </a:solidFill>
              <a:latin typeface="Century Gothic" pitchFamily="34" charset="0"/>
            </a:endParaRPr>
          </a:p>
        </p:txBody>
      </p:sp>
      <p:pic>
        <p:nvPicPr>
          <p:cNvPr id="31746" name="Picture 2"/>
          <p:cNvPicPr>
            <a:picLocks noChangeAspect="1" noChangeArrowheads="1"/>
          </p:cNvPicPr>
          <p:nvPr/>
        </p:nvPicPr>
        <p:blipFill>
          <a:blip r:embed="rId3"/>
          <a:srcRect/>
          <a:stretch>
            <a:fillRect/>
          </a:stretch>
        </p:blipFill>
        <p:spPr bwMode="auto">
          <a:xfrm>
            <a:off x="4572000" y="285728"/>
            <a:ext cx="4071966" cy="2029873"/>
          </a:xfrm>
          <a:prstGeom prst="rect">
            <a:avLst/>
          </a:prstGeom>
          <a:noFill/>
          <a:ln w="9525">
            <a:noFill/>
            <a:miter lim="800000"/>
            <a:headEnd/>
            <a:tailEnd/>
          </a:ln>
          <a:effectLst/>
        </p:spPr>
      </p:pic>
      <p:pic>
        <p:nvPicPr>
          <p:cNvPr id="31747" name="Picture 3"/>
          <p:cNvPicPr>
            <a:picLocks noChangeAspect="1" noChangeArrowheads="1"/>
          </p:cNvPicPr>
          <p:nvPr/>
        </p:nvPicPr>
        <p:blipFill>
          <a:blip r:embed="rId4"/>
          <a:srcRect/>
          <a:stretch>
            <a:fillRect/>
          </a:stretch>
        </p:blipFill>
        <p:spPr bwMode="auto">
          <a:xfrm>
            <a:off x="357159" y="3857628"/>
            <a:ext cx="3143271" cy="1934321"/>
          </a:xfrm>
          <a:prstGeom prst="rect">
            <a:avLst/>
          </a:prstGeom>
          <a:noFill/>
          <a:ln w="9525">
            <a:noFill/>
            <a:miter lim="800000"/>
            <a:headEnd/>
            <a:tailEnd/>
          </a:ln>
          <a:effectLst/>
        </p:spPr>
      </p:pic>
      <p:sp>
        <p:nvSpPr>
          <p:cNvPr id="9" name="8 CuadroTexto"/>
          <p:cNvSpPr txBox="1"/>
          <p:nvPr/>
        </p:nvSpPr>
        <p:spPr>
          <a:xfrm>
            <a:off x="214282" y="2714620"/>
            <a:ext cx="3071834" cy="369332"/>
          </a:xfrm>
          <a:prstGeom prst="rect">
            <a:avLst/>
          </a:prstGeom>
          <a:noFill/>
        </p:spPr>
        <p:txBody>
          <a:bodyPr wrap="square" rtlCol="0">
            <a:spAutoFit/>
          </a:bodyPr>
          <a:lstStyle/>
          <a:p>
            <a:pPr algn="just"/>
            <a:r>
              <a:rPr lang="es-MX" dirty="0" smtClean="0">
                <a:solidFill>
                  <a:schemeClr val="tx2">
                    <a:lumMod val="75000"/>
                  </a:schemeClr>
                </a:solidFill>
                <a:latin typeface="Century Gothic" pitchFamily="34" charset="0"/>
              </a:rPr>
              <a:t>h. </a:t>
            </a:r>
            <a:r>
              <a:rPr lang="es-MX" b="1" dirty="0" smtClean="0">
                <a:solidFill>
                  <a:schemeClr val="tx2">
                    <a:lumMod val="75000"/>
                  </a:schemeClr>
                </a:solidFill>
                <a:latin typeface="Century Gothic" pitchFamily="34" charset="0"/>
              </a:rPr>
              <a:t>Aceptar</a:t>
            </a:r>
            <a:r>
              <a:rPr lang="es-MX" dirty="0" smtClean="0">
                <a:solidFill>
                  <a:schemeClr val="tx2">
                    <a:lumMod val="75000"/>
                  </a:schemeClr>
                </a:solidFill>
                <a:latin typeface="Century Gothic" pitchFamily="34" charset="0"/>
              </a:rPr>
              <a:t> los cambios.</a:t>
            </a:r>
            <a:endParaRPr lang="es-MX" dirty="0">
              <a:solidFill>
                <a:schemeClr val="tx2">
                  <a:lumMod val="75000"/>
                </a:schemeClr>
              </a:solidFill>
              <a:latin typeface="Century Gothic" pitchFamily="34" charset="0"/>
            </a:endParaRPr>
          </a:p>
        </p:txBody>
      </p:sp>
      <p:pic>
        <p:nvPicPr>
          <p:cNvPr id="31748" name="Picture 4"/>
          <p:cNvPicPr>
            <a:picLocks noChangeAspect="1" noChangeArrowheads="1"/>
          </p:cNvPicPr>
          <p:nvPr/>
        </p:nvPicPr>
        <p:blipFill>
          <a:blip r:embed="rId5"/>
          <a:srcRect/>
          <a:stretch>
            <a:fillRect/>
          </a:stretch>
        </p:blipFill>
        <p:spPr bwMode="auto">
          <a:xfrm>
            <a:off x="4071934" y="3786190"/>
            <a:ext cx="4571534" cy="2071692"/>
          </a:xfrm>
          <a:prstGeom prst="rect">
            <a:avLst/>
          </a:prstGeom>
          <a:noFill/>
          <a:ln w="9525">
            <a:noFill/>
            <a:miter lim="800000"/>
            <a:headEnd/>
            <a:tailEnd/>
          </a:ln>
          <a:effectLst/>
        </p:spPr>
      </p:pic>
      <p:sp>
        <p:nvSpPr>
          <p:cNvPr id="11" name="10 CuadroTexto"/>
          <p:cNvSpPr txBox="1"/>
          <p:nvPr/>
        </p:nvSpPr>
        <p:spPr>
          <a:xfrm>
            <a:off x="3786182" y="2714620"/>
            <a:ext cx="4857784" cy="923330"/>
          </a:xfrm>
          <a:prstGeom prst="rect">
            <a:avLst/>
          </a:prstGeom>
          <a:noFill/>
        </p:spPr>
        <p:txBody>
          <a:bodyPr wrap="square" rtlCol="0">
            <a:spAutoFit/>
          </a:bodyPr>
          <a:lstStyle/>
          <a:p>
            <a:pPr algn="just"/>
            <a:r>
              <a:rPr lang="es-MX" dirty="0">
                <a:solidFill>
                  <a:schemeClr val="tx2">
                    <a:lumMod val="75000"/>
                  </a:schemeClr>
                </a:solidFill>
                <a:latin typeface="Century Gothic" pitchFamily="34" charset="0"/>
              </a:rPr>
              <a:t>i</a:t>
            </a:r>
            <a:r>
              <a:rPr lang="es-MX" dirty="0" smtClean="0">
                <a:solidFill>
                  <a:schemeClr val="tx2">
                    <a:lumMod val="75000"/>
                  </a:schemeClr>
                </a:solidFill>
                <a:latin typeface="Century Gothic" pitchFamily="34" charset="0"/>
              </a:rPr>
              <a:t>. VUCEM genera y entrega en PDF el </a:t>
            </a:r>
            <a:r>
              <a:rPr lang="es-MX" b="1" dirty="0" smtClean="0">
                <a:solidFill>
                  <a:schemeClr val="tx2">
                    <a:lumMod val="75000"/>
                  </a:schemeClr>
                </a:solidFill>
                <a:latin typeface="Century Gothic" pitchFamily="34" charset="0"/>
              </a:rPr>
              <a:t>Acuse del Registro de Socios/Accionistas</a:t>
            </a:r>
            <a:r>
              <a:rPr lang="es-MX" dirty="0" smtClean="0">
                <a:solidFill>
                  <a:schemeClr val="tx2">
                    <a:lumMod val="75000"/>
                  </a:schemeClr>
                </a:solidFill>
                <a:latin typeface="Century Gothic" pitchFamily="34" charset="0"/>
              </a:rPr>
              <a:t>. Abrir para confirmar.</a:t>
            </a:r>
            <a:endParaRPr lang="es-MX" dirty="0">
              <a:solidFill>
                <a:schemeClr val="tx2">
                  <a:lumMod val="75000"/>
                </a:schemeClr>
              </a:solidFill>
              <a:latin typeface="Century Gothic" pitchFamily="34" charset="0"/>
            </a:endParaRPr>
          </a:p>
        </p:txBody>
      </p:sp>
      <p:pic>
        <p:nvPicPr>
          <p:cNvPr id="15" name="Imagen 14" descr="LOGO NUEVO ELA.tif"/>
          <p:cNvPicPr>
            <a:picLocks noChangeAspect="1"/>
          </p:cNvPicPr>
          <p:nvPr/>
        </p:nvPicPr>
        <p:blipFill>
          <a:blip r:embed="rId6" cstate="print">
            <a:alphaModFix amt="73000"/>
            <a:extLst>
              <a:ext uri="{28A0092B-C50C-407E-A947-70E740481C1C}">
                <a14:useLocalDpi xmlns:a14="http://schemas.microsoft.com/office/drawing/2010/main" val="0"/>
              </a:ext>
            </a:extLst>
          </a:blip>
          <a:stretch>
            <a:fillRect/>
          </a:stretch>
        </p:blipFill>
        <p:spPr>
          <a:xfrm>
            <a:off x="16933" y="44625"/>
            <a:ext cx="3186915" cy="5760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vu.bmp"/>
          <p:cNvPicPr>
            <a:picLocks noChangeAspect="1"/>
          </p:cNvPicPr>
          <p:nvPr/>
        </p:nvPicPr>
        <p:blipFill>
          <a:blip r:embed="rId2">
            <a:lum bright="67000" contrast="-88000"/>
          </a:blip>
          <a:stretch>
            <a:fillRect/>
          </a:stretch>
        </p:blipFill>
        <p:spPr>
          <a:xfrm>
            <a:off x="-32" y="6806"/>
            <a:ext cx="9144032" cy="6813118"/>
          </a:xfrm>
          <a:prstGeom prst="rect">
            <a:avLst/>
          </a:prstGeom>
        </p:spPr>
      </p:pic>
      <p:sp>
        <p:nvSpPr>
          <p:cNvPr id="6" name="5 CuadroTexto"/>
          <p:cNvSpPr txBox="1"/>
          <p:nvPr/>
        </p:nvSpPr>
        <p:spPr>
          <a:xfrm>
            <a:off x="1571604" y="571480"/>
            <a:ext cx="7358114" cy="646331"/>
          </a:xfrm>
          <a:prstGeom prst="rect">
            <a:avLst/>
          </a:prstGeom>
          <a:noFill/>
        </p:spPr>
        <p:txBody>
          <a:bodyPr wrap="square" rtlCol="0">
            <a:spAutoFit/>
          </a:bodyPr>
          <a:lstStyle/>
          <a:p>
            <a:r>
              <a:rPr lang="es-MX" dirty="0" smtClean="0">
                <a:solidFill>
                  <a:schemeClr val="tx2">
                    <a:lumMod val="75000"/>
                  </a:schemeClr>
                </a:solidFill>
                <a:latin typeface="Century Gothic" pitchFamily="34" charset="0"/>
              </a:rPr>
              <a:t>j. Acuse de Socios Accionistas, confirmar información y guardarlo para control de la Empresa</a:t>
            </a:r>
            <a:endParaRPr lang="es-MX" dirty="0">
              <a:solidFill>
                <a:schemeClr val="tx2">
                  <a:lumMod val="75000"/>
                </a:schemeClr>
              </a:solidFill>
              <a:latin typeface="Century Gothic" pitchFamily="34" charset="0"/>
            </a:endParaRPr>
          </a:p>
        </p:txBody>
      </p:sp>
      <p:pic>
        <p:nvPicPr>
          <p:cNvPr id="32770" name="Picture 2"/>
          <p:cNvPicPr>
            <a:picLocks noChangeAspect="1" noChangeArrowheads="1"/>
          </p:cNvPicPr>
          <p:nvPr/>
        </p:nvPicPr>
        <p:blipFill>
          <a:blip r:embed="rId3"/>
          <a:srcRect/>
          <a:stretch>
            <a:fillRect/>
          </a:stretch>
        </p:blipFill>
        <p:spPr bwMode="auto">
          <a:xfrm>
            <a:off x="3143240" y="1357298"/>
            <a:ext cx="2824746" cy="4000528"/>
          </a:xfrm>
          <a:prstGeom prst="rect">
            <a:avLst/>
          </a:prstGeom>
          <a:noFill/>
          <a:ln w="9525">
            <a:noFill/>
            <a:miter lim="800000"/>
            <a:headEnd/>
            <a:tailEnd/>
          </a:ln>
          <a:effectLst/>
        </p:spPr>
      </p:pic>
      <p:pic>
        <p:nvPicPr>
          <p:cNvPr id="7" name="Picture 2" descr="http://www.gm3gerencia.com/imagenes/socios_27.jpg"/>
          <p:cNvPicPr>
            <a:picLocks noChangeAspect="1" noChangeArrowheads="1"/>
          </p:cNvPicPr>
          <p:nvPr/>
        </p:nvPicPr>
        <p:blipFill>
          <a:blip r:embed="rId4">
            <a:lum bright="-6000"/>
          </a:blip>
          <a:srcRect/>
          <a:stretch>
            <a:fillRect/>
          </a:stretch>
        </p:blipFill>
        <p:spPr bwMode="auto">
          <a:xfrm>
            <a:off x="8038264" y="4500570"/>
            <a:ext cx="1105736" cy="1143008"/>
          </a:xfrm>
          <a:prstGeom prst="rect">
            <a:avLst/>
          </a:prstGeom>
          <a:noFill/>
        </p:spPr>
      </p:pic>
      <p:pic>
        <p:nvPicPr>
          <p:cNvPr id="11" name="Imagen 10" descr="LOGO NUEVO ELA.tif"/>
          <p:cNvPicPr>
            <a:picLocks noChangeAspect="1"/>
          </p:cNvPicPr>
          <p:nvPr/>
        </p:nvPicPr>
        <p:blipFill>
          <a:blip r:embed="rId5" cstate="print">
            <a:alphaModFix amt="73000"/>
            <a:extLst>
              <a:ext uri="{28A0092B-C50C-407E-A947-70E740481C1C}">
                <a14:useLocalDpi xmlns:a14="http://schemas.microsoft.com/office/drawing/2010/main" val="0"/>
              </a:ext>
            </a:extLst>
          </a:blip>
          <a:stretch>
            <a:fillRect/>
          </a:stretch>
        </p:blipFill>
        <p:spPr>
          <a:xfrm>
            <a:off x="16933" y="44625"/>
            <a:ext cx="3186915" cy="5760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descr="vu.bmp"/>
          <p:cNvPicPr>
            <a:picLocks noChangeAspect="1"/>
          </p:cNvPicPr>
          <p:nvPr/>
        </p:nvPicPr>
        <p:blipFill>
          <a:blip r:embed="rId2">
            <a:lum bright="67000" contrast="-88000"/>
          </a:blip>
          <a:stretch>
            <a:fillRect/>
          </a:stretch>
        </p:blipFill>
        <p:spPr>
          <a:xfrm>
            <a:off x="-108520" y="6806"/>
            <a:ext cx="9144032" cy="6813118"/>
          </a:xfrm>
          <a:prstGeom prst="rect">
            <a:avLst/>
          </a:prstGeom>
        </p:spPr>
      </p:pic>
      <p:sp>
        <p:nvSpPr>
          <p:cNvPr id="6" name="5 CuadroTexto"/>
          <p:cNvSpPr txBox="1"/>
          <p:nvPr/>
        </p:nvSpPr>
        <p:spPr>
          <a:xfrm>
            <a:off x="214282" y="505123"/>
            <a:ext cx="8715436" cy="2646878"/>
          </a:xfrm>
          <a:prstGeom prst="rect">
            <a:avLst/>
          </a:prstGeom>
          <a:noFill/>
        </p:spPr>
        <p:txBody>
          <a:bodyPr wrap="square" rtlCol="0">
            <a:spAutoFit/>
          </a:bodyPr>
          <a:lstStyle/>
          <a:p>
            <a:pPr algn="just"/>
            <a:r>
              <a:rPr lang="es-MX" dirty="0" smtClean="0">
                <a:solidFill>
                  <a:schemeClr val="tx2">
                    <a:lumMod val="75000"/>
                  </a:schemeClr>
                </a:solidFill>
                <a:latin typeface="Century Gothic" pitchFamily="34" charset="0"/>
              </a:rPr>
              <a:t>k. Registro de </a:t>
            </a:r>
            <a:r>
              <a:rPr lang="es-MX" sz="2000" b="1" dirty="0" err="1" smtClean="0">
                <a:solidFill>
                  <a:schemeClr val="tx2">
                    <a:lumMod val="75000"/>
                  </a:schemeClr>
                </a:solidFill>
                <a:effectLst>
                  <a:outerShdw blurRad="38100" dist="38100" dir="2700000" algn="tl">
                    <a:srgbClr val="000000">
                      <a:alpha val="43137"/>
                    </a:srgbClr>
                  </a:outerShdw>
                </a:effectLst>
                <a:latin typeface="Century Gothic" pitchFamily="34" charset="0"/>
              </a:rPr>
              <a:t>Capturistas</a:t>
            </a:r>
            <a:r>
              <a:rPr lang="es-MX" sz="2000" b="1" dirty="0" smtClean="0">
                <a:solidFill>
                  <a:schemeClr val="tx2">
                    <a:lumMod val="75000"/>
                  </a:schemeClr>
                </a:solidFill>
                <a:effectLst>
                  <a:outerShdw blurRad="38100" dist="38100" dir="2700000" algn="tl">
                    <a:srgbClr val="000000">
                      <a:alpha val="43137"/>
                    </a:srgbClr>
                  </a:outerShdw>
                </a:effectLst>
                <a:latin typeface="Century Gothic" pitchFamily="34" charset="0"/>
              </a:rPr>
              <a:t> Privados.</a:t>
            </a:r>
          </a:p>
          <a:p>
            <a:pPr algn="just"/>
            <a:endParaRPr lang="es-MX" sz="2000" b="1" dirty="0" smtClean="0">
              <a:solidFill>
                <a:schemeClr val="tx2">
                  <a:lumMod val="75000"/>
                </a:schemeClr>
              </a:solidFill>
              <a:effectLst>
                <a:outerShdw blurRad="38100" dist="38100" dir="2700000" algn="tl">
                  <a:srgbClr val="000000">
                    <a:alpha val="43137"/>
                  </a:srgbClr>
                </a:outerShdw>
              </a:effectLst>
              <a:latin typeface="Century Gothic" pitchFamily="34" charset="0"/>
            </a:endParaRPr>
          </a:p>
          <a:p>
            <a:pPr algn="just"/>
            <a:r>
              <a:rPr lang="es-MX" dirty="0" smtClean="0">
                <a:solidFill>
                  <a:schemeClr val="tx2">
                    <a:lumMod val="75000"/>
                  </a:schemeClr>
                </a:solidFill>
                <a:latin typeface="Century Gothic" pitchFamily="34" charset="0"/>
              </a:rPr>
              <a:t>Los </a:t>
            </a:r>
            <a:r>
              <a:rPr lang="es-MX" b="1" dirty="0" err="1" smtClean="0">
                <a:solidFill>
                  <a:schemeClr val="tx2">
                    <a:lumMod val="75000"/>
                  </a:schemeClr>
                </a:solidFill>
                <a:latin typeface="Century Gothic" pitchFamily="34" charset="0"/>
              </a:rPr>
              <a:t>Capturistas</a:t>
            </a:r>
            <a:r>
              <a:rPr lang="es-MX" b="1" dirty="0" smtClean="0">
                <a:solidFill>
                  <a:schemeClr val="tx2">
                    <a:lumMod val="75000"/>
                  </a:schemeClr>
                </a:solidFill>
                <a:latin typeface="Century Gothic" pitchFamily="34" charset="0"/>
              </a:rPr>
              <a:t> Privados</a:t>
            </a:r>
            <a:r>
              <a:rPr lang="es-MX" dirty="0" smtClean="0">
                <a:solidFill>
                  <a:schemeClr val="tx2">
                    <a:lumMod val="75000"/>
                  </a:schemeClr>
                </a:solidFill>
                <a:latin typeface="Century Gothic" pitchFamily="34" charset="0"/>
              </a:rPr>
              <a:t> serán usuarios que tendrán la capacidad de “registrar” información en VUCEM pero no podrán validarla, es decir no podrán firmarla con ninguna FIEL ni Sello Digital. </a:t>
            </a:r>
          </a:p>
          <a:p>
            <a:pPr algn="just"/>
            <a:r>
              <a:rPr lang="es-MX" dirty="0" smtClean="0">
                <a:solidFill>
                  <a:schemeClr val="tx2">
                    <a:lumMod val="75000"/>
                  </a:schemeClr>
                </a:solidFill>
                <a:latin typeface="Century Gothic" pitchFamily="34" charset="0"/>
              </a:rPr>
              <a:t>Se recomienda:</a:t>
            </a:r>
          </a:p>
          <a:p>
            <a:pPr algn="just">
              <a:buFont typeface="Arial" charset="0"/>
              <a:buChar char="•"/>
            </a:pPr>
            <a:r>
              <a:rPr lang="es-MX" dirty="0" smtClean="0">
                <a:solidFill>
                  <a:schemeClr val="tx2">
                    <a:lumMod val="75000"/>
                  </a:schemeClr>
                </a:solidFill>
                <a:latin typeface="Century Gothic" pitchFamily="34" charset="0"/>
              </a:rPr>
              <a:t> La empresa autorice al </a:t>
            </a:r>
            <a:r>
              <a:rPr lang="es-MX" b="1" dirty="0" smtClean="0">
                <a:solidFill>
                  <a:schemeClr val="tx2">
                    <a:lumMod val="75000"/>
                  </a:schemeClr>
                </a:solidFill>
                <a:latin typeface="Century Gothic" pitchFamily="34" charset="0"/>
              </a:rPr>
              <a:t>Agente Aduanal </a:t>
            </a:r>
            <a:r>
              <a:rPr lang="es-MX" dirty="0" smtClean="0">
                <a:solidFill>
                  <a:schemeClr val="tx2">
                    <a:lumMod val="75000"/>
                  </a:schemeClr>
                </a:solidFill>
                <a:latin typeface="Century Gothic" pitchFamily="34" charset="0"/>
              </a:rPr>
              <a:t>un usuario de este tipo como respaldo ya que le permitirá capturar </a:t>
            </a:r>
            <a:r>
              <a:rPr lang="es-MX" dirty="0" err="1" smtClean="0">
                <a:solidFill>
                  <a:schemeClr val="tx2">
                    <a:lumMod val="75000"/>
                  </a:schemeClr>
                </a:solidFill>
                <a:latin typeface="Century Gothic" pitchFamily="34" charset="0"/>
              </a:rPr>
              <a:t>COVE´s</a:t>
            </a:r>
            <a:r>
              <a:rPr lang="es-MX" dirty="0" smtClean="0">
                <a:solidFill>
                  <a:schemeClr val="tx2">
                    <a:lumMod val="75000"/>
                  </a:schemeClr>
                </a:solidFill>
                <a:latin typeface="Century Gothic" pitchFamily="34" charset="0"/>
              </a:rPr>
              <a:t> y digitalizar la información y que esta la firme posteriormente.</a:t>
            </a:r>
            <a:endParaRPr lang="es-MX" dirty="0">
              <a:solidFill>
                <a:schemeClr val="tx2">
                  <a:lumMod val="75000"/>
                </a:schemeClr>
              </a:solidFill>
              <a:latin typeface="Century Gothic" pitchFamily="34" charset="0"/>
            </a:endParaRPr>
          </a:p>
        </p:txBody>
      </p:sp>
      <p:grpSp>
        <p:nvGrpSpPr>
          <p:cNvPr id="8" name="7 Grupo"/>
          <p:cNvGrpSpPr/>
          <p:nvPr/>
        </p:nvGrpSpPr>
        <p:grpSpPr>
          <a:xfrm>
            <a:off x="2500298" y="3429001"/>
            <a:ext cx="4357718" cy="2286015"/>
            <a:chOff x="2285984" y="3500438"/>
            <a:chExt cx="4981566" cy="2475641"/>
          </a:xfrm>
        </p:grpSpPr>
        <p:pic>
          <p:nvPicPr>
            <p:cNvPr id="33794" name="Picture 2"/>
            <p:cNvPicPr>
              <a:picLocks noChangeAspect="1" noChangeArrowheads="1"/>
            </p:cNvPicPr>
            <p:nvPr/>
          </p:nvPicPr>
          <p:blipFill>
            <a:blip r:embed="rId3"/>
            <a:srcRect/>
            <a:stretch>
              <a:fillRect/>
            </a:stretch>
          </p:blipFill>
          <p:spPr bwMode="auto">
            <a:xfrm>
              <a:off x="2285984" y="3500438"/>
              <a:ext cx="4981566" cy="2475641"/>
            </a:xfrm>
            <a:prstGeom prst="rect">
              <a:avLst/>
            </a:prstGeom>
            <a:noFill/>
            <a:ln w="9525">
              <a:noFill/>
              <a:miter lim="800000"/>
              <a:headEnd/>
              <a:tailEnd/>
            </a:ln>
            <a:effectLst/>
          </p:spPr>
        </p:pic>
        <p:sp>
          <p:nvSpPr>
            <p:cNvPr id="7" name="6 Flecha derecha"/>
            <p:cNvSpPr/>
            <p:nvPr/>
          </p:nvSpPr>
          <p:spPr>
            <a:xfrm rot="10800000">
              <a:off x="4857752" y="5167261"/>
              <a:ext cx="1071570" cy="14287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0" name="9 Rectángulo"/>
          <p:cNvSpPr/>
          <p:nvPr/>
        </p:nvSpPr>
        <p:spPr>
          <a:xfrm>
            <a:off x="428596" y="5857892"/>
            <a:ext cx="8358246" cy="1200329"/>
          </a:xfrm>
          <a:prstGeom prst="rect">
            <a:avLst/>
          </a:prstGeom>
        </p:spPr>
        <p:txBody>
          <a:bodyPr wrap="square">
            <a:spAutoFit/>
          </a:bodyPr>
          <a:lstStyle/>
          <a:p>
            <a:pPr algn="just"/>
            <a:r>
              <a:rPr lang="es-MX" b="1" dirty="0" smtClean="0">
                <a:solidFill>
                  <a:srgbClr val="FF0000"/>
                </a:solidFill>
                <a:latin typeface="Century Gothic" pitchFamily="34" charset="0"/>
              </a:rPr>
              <a:t>NOTA: Se pueden registrar “N” </a:t>
            </a:r>
            <a:r>
              <a:rPr lang="es-MX" b="1" dirty="0" err="1" smtClean="0">
                <a:solidFill>
                  <a:srgbClr val="FF0000"/>
                </a:solidFill>
                <a:latin typeface="Century Gothic" pitchFamily="34" charset="0"/>
              </a:rPr>
              <a:t>Capturistas</a:t>
            </a:r>
            <a:r>
              <a:rPr lang="es-MX" b="1" dirty="0" smtClean="0">
                <a:solidFill>
                  <a:srgbClr val="FF0000"/>
                </a:solidFill>
                <a:latin typeface="Century Gothic" pitchFamily="34" charset="0"/>
              </a:rPr>
              <a:t> Privados.</a:t>
            </a:r>
          </a:p>
          <a:p>
            <a:pPr algn="just"/>
            <a:r>
              <a:rPr lang="es-MX" b="1" dirty="0" smtClean="0">
                <a:solidFill>
                  <a:srgbClr val="FF0000"/>
                </a:solidFill>
                <a:latin typeface="Century Gothic" pitchFamily="34" charset="0"/>
              </a:rPr>
              <a:t>Es obligatorio que los asignados sean dados de alta previamente en VUCEM como personas físicas sin FIEL- con RFC o CURP.</a:t>
            </a:r>
          </a:p>
          <a:p>
            <a:pPr algn="just"/>
            <a:endParaRPr lang="es-MX" b="1" dirty="0">
              <a:solidFill>
                <a:srgbClr val="FF0000"/>
              </a:solidFill>
            </a:endParaRPr>
          </a:p>
        </p:txBody>
      </p:sp>
      <p:pic>
        <p:nvPicPr>
          <p:cNvPr id="14" name="Imagen 13" descr="LOGO NUEVO ELA.tif"/>
          <p:cNvPicPr>
            <a:picLocks noChangeAspect="1"/>
          </p:cNvPicPr>
          <p:nvPr/>
        </p:nvPicPr>
        <p:blipFill>
          <a:blip r:embed="rId4" cstate="print">
            <a:alphaModFix amt="73000"/>
            <a:extLst>
              <a:ext uri="{28A0092B-C50C-407E-A947-70E740481C1C}">
                <a14:useLocalDpi xmlns:a14="http://schemas.microsoft.com/office/drawing/2010/main" val="0"/>
              </a:ext>
            </a:extLst>
          </a:blip>
          <a:stretch>
            <a:fillRect/>
          </a:stretch>
        </p:blipFill>
        <p:spPr>
          <a:xfrm>
            <a:off x="16933" y="44625"/>
            <a:ext cx="3186915" cy="5760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19 Imagen" descr="vu.bmp"/>
          <p:cNvPicPr>
            <a:picLocks noChangeAspect="1"/>
          </p:cNvPicPr>
          <p:nvPr/>
        </p:nvPicPr>
        <p:blipFill>
          <a:blip r:embed="rId3">
            <a:lum bright="67000" contrast="-88000"/>
          </a:blip>
          <a:stretch>
            <a:fillRect/>
          </a:stretch>
        </p:blipFill>
        <p:spPr>
          <a:xfrm>
            <a:off x="-32" y="6806"/>
            <a:ext cx="9144032" cy="6813118"/>
          </a:xfrm>
          <a:prstGeom prst="rect">
            <a:avLst/>
          </a:prstGeom>
        </p:spPr>
      </p:pic>
      <p:sp>
        <p:nvSpPr>
          <p:cNvPr id="6" name="5 CuadroTexto"/>
          <p:cNvSpPr txBox="1"/>
          <p:nvPr/>
        </p:nvSpPr>
        <p:spPr>
          <a:xfrm>
            <a:off x="285720" y="928670"/>
            <a:ext cx="3929090" cy="1754326"/>
          </a:xfrm>
          <a:prstGeom prst="rect">
            <a:avLst/>
          </a:prstGeom>
          <a:noFill/>
        </p:spPr>
        <p:txBody>
          <a:bodyPr wrap="square" rtlCol="0">
            <a:spAutoFit/>
          </a:bodyPr>
          <a:lstStyle/>
          <a:p>
            <a:pPr algn="just"/>
            <a:r>
              <a:rPr lang="es-MX" dirty="0" smtClean="0">
                <a:solidFill>
                  <a:schemeClr val="tx2">
                    <a:lumMod val="75000"/>
                  </a:schemeClr>
                </a:solidFill>
                <a:latin typeface="Century Gothic" pitchFamily="34" charset="0"/>
              </a:rPr>
              <a:t>l. Alta a través del </a:t>
            </a:r>
            <a:r>
              <a:rPr lang="es-MX" b="1" dirty="0" smtClean="0">
                <a:solidFill>
                  <a:schemeClr val="tx2">
                    <a:lumMod val="75000"/>
                  </a:schemeClr>
                </a:solidFill>
                <a:latin typeface="Century Gothic" pitchFamily="34" charset="0"/>
              </a:rPr>
              <a:t>RFC o CURP de las personas asignadas como </a:t>
            </a:r>
            <a:r>
              <a:rPr lang="es-MX" b="1" dirty="0" err="1" smtClean="0">
                <a:solidFill>
                  <a:schemeClr val="tx2">
                    <a:lumMod val="75000"/>
                  </a:schemeClr>
                </a:solidFill>
                <a:latin typeface="Century Gothic" pitchFamily="34" charset="0"/>
              </a:rPr>
              <a:t>Capturistas</a:t>
            </a:r>
            <a:r>
              <a:rPr lang="es-MX" b="1" dirty="0" smtClean="0">
                <a:solidFill>
                  <a:schemeClr val="tx2">
                    <a:lumMod val="75000"/>
                  </a:schemeClr>
                </a:solidFill>
                <a:latin typeface="Century Gothic" pitchFamily="34" charset="0"/>
              </a:rPr>
              <a:t> Privados</a:t>
            </a:r>
            <a:r>
              <a:rPr lang="es-MX" dirty="0" smtClean="0">
                <a:solidFill>
                  <a:schemeClr val="tx2">
                    <a:lumMod val="75000"/>
                  </a:schemeClr>
                </a:solidFill>
                <a:latin typeface="Century Gothic" pitchFamily="34" charset="0"/>
              </a:rPr>
              <a:t>, seleccionar Agregar</a:t>
            </a:r>
            <a:r>
              <a:rPr lang="es-MX" b="1" dirty="0" smtClean="0">
                <a:solidFill>
                  <a:schemeClr val="tx2">
                    <a:lumMod val="75000"/>
                  </a:schemeClr>
                </a:solidFill>
                <a:latin typeface="Century Gothic" pitchFamily="34" charset="0"/>
              </a:rPr>
              <a:t>.</a:t>
            </a:r>
            <a:r>
              <a:rPr lang="es-MX" dirty="0" smtClean="0">
                <a:solidFill>
                  <a:schemeClr val="tx2">
                    <a:lumMod val="75000"/>
                  </a:schemeClr>
                </a:solidFill>
                <a:latin typeface="Century Gothic" pitchFamily="34" charset="0"/>
              </a:rPr>
              <a:t> </a:t>
            </a:r>
          </a:p>
          <a:p>
            <a:pPr algn="just"/>
            <a:r>
              <a:rPr lang="es-MX" dirty="0" smtClean="0">
                <a:solidFill>
                  <a:schemeClr val="tx2">
                    <a:lumMod val="75000"/>
                  </a:schemeClr>
                </a:solidFill>
                <a:latin typeface="Century Gothic" pitchFamily="34" charset="0"/>
              </a:rPr>
              <a:t>Se podrán registrar los necesarios.</a:t>
            </a:r>
            <a:endParaRPr lang="es-MX" dirty="0">
              <a:solidFill>
                <a:schemeClr val="tx2">
                  <a:lumMod val="75000"/>
                </a:schemeClr>
              </a:solidFill>
              <a:latin typeface="Century Gothic" pitchFamily="34" charset="0"/>
            </a:endParaRPr>
          </a:p>
        </p:txBody>
      </p:sp>
      <p:grpSp>
        <p:nvGrpSpPr>
          <p:cNvPr id="15" name="14 Grupo"/>
          <p:cNvGrpSpPr/>
          <p:nvPr/>
        </p:nvGrpSpPr>
        <p:grpSpPr>
          <a:xfrm>
            <a:off x="4286250" y="714356"/>
            <a:ext cx="4429154" cy="2164016"/>
            <a:chOff x="3929058" y="785794"/>
            <a:chExt cx="4429154" cy="2164016"/>
          </a:xfrm>
        </p:grpSpPr>
        <p:pic>
          <p:nvPicPr>
            <p:cNvPr id="1026" name="Picture 2"/>
            <p:cNvPicPr>
              <a:picLocks noChangeAspect="1" noChangeArrowheads="1"/>
            </p:cNvPicPr>
            <p:nvPr/>
          </p:nvPicPr>
          <p:blipFill>
            <a:blip r:embed="rId4"/>
            <a:srcRect/>
            <a:stretch>
              <a:fillRect/>
            </a:stretch>
          </p:blipFill>
          <p:spPr bwMode="auto">
            <a:xfrm>
              <a:off x="3929058" y="785794"/>
              <a:ext cx="4429154" cy="2164016"/>
            </a:xfrm>
            <a:prstGeom prst="rect">
              <a:avLst/>
            </a:prstGeom>
            <a:noFill/>
            <a:ln w="9525">
              <a:noFill/>
              <a:miter lim="800000"/>
              <a:headEnd/>
              <a:tailEnd/>
            </a:ln>
            <a:effectLst/>
          </p:spPr>
        </p:pic>
        <p:sp>
          <p:nvSpPr>
            <p:cNvPr id="9" name="8 CuadroTexto"/>
            <p:cNvSpPr txBox="1"/>
            <p:nvPr/>
          </p:nvSpPr>
          <p:spPr>
            <a:xfrm>
              <a:off x="4286246" y="1643050"/>
              <a:ext cx="2571768" cy="230832"/>
            </a:xfrm>
            <a:prstGeom prst="rect">
              <a:avLst/>
            </a:prstGeom>
            <a:noFill/>
          </p:spPr>
          <p:txBody>
            <a:bodyPr wrap="square" rtlCol="0">
              <a:spAutoFit/>
            </a:bodyPr>
            <a:lstStyle/>
            <a:p>
              <a:r>
                <a:rPr lang="es-MX" sz="900" b="1" dirty="0" smtClean="0">
                  <a:solidFill>
                    <a:srgbClr val="FF0000"/>
                  </a:solidFill>
                  <a:latin typeface="Century Gothic" pitchFamily="34" charset="0"/>
                </a:rPr>
                <a:t>RFC DE LA PERSONA</a:t>
              </a:r>
              <a:endParaRPr lang="es-MX" sz="900" b="1" dirty="0">
                <a:solidFill>
                  <a:srgbClr val="FF0000"/>
                </a:solidFill>
                <a:latin typeface="Century Gothic" pitchFamily="34" charset="0"/>
              </a:endParaRPr>
            </a:p>
          </p:txBody>
        </p:sp>
        <p:sp>
          <p:nvSpPr>
            <p:cNvPr id="10" name="9 Flecha derecha"/>
            <p:cNvSpPr/>
            <p:nvPr/>
          </p:nvSpPr>
          <p:spPr>
            <a:xfrm>
              <a:off x="6655577" y="1833426"/>
              <a:ext cx="1071570" cy="14287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2" name="11 CuadroTexto"/>
          <p:cNvSpPr txBox="1"/>
          <p:nvPr/>
        </p:nvSpPr>
        <p:spPr>
          <a:xfrm>
            <a:off x="6572264" y="1555094"/>
            <a:ext cx="2571768" cy="230832"/>
          </a:xfrm>
          <a:prstGeom prst="rect">
            <a:avLst/>
          </a:prstGeom>
          <a:noFill/>
        </p:spPr>
        <p:txBody>
          <a:bodyPr wrap="square" rtlCol="0">
            <a:spAutoFit/>
          </a:bodyPr>
          <a:lstStyle/>
          <a:p>
            <a:r>
              <a:rPr lang="es-MX" sz="900" b="1" dirty="0" smtClean="0">
                <a:solidFill>
                  <a:srgbClr val="FF0000"/>
                </a:solidFill>
                <a:latin typeface="Century Gothic" pitchFamily="34" charset="0"/>
              </a:rPr>
              <a:t>CURP DE LA PERSONA</a:t>
            </a:r>
            <a:endParaRPr lang="es-MX" sz="900" b="1" dirty="0">
              <a:solidFill>
                <a:srgbClr val="FF0000"/>
              </a:solidFill>
              <a:latin typeface="Century Gothic" pitchFamily="34" charset="0"/>
            </a:endParaRPr>
          </a:p>
        </p:txBody>
      </p:sp>
      <p:sp>
        <p:nvSpPr>
          <p:cNvPr id="13" name="12 Rectángulo"/>
          <p:cNvSpPr/>
          <p:nvPr/>
        </p:nvSpPr>
        <p:spPr>
          <a:xfrm>
            <a:off x="285720" y="3577240"/>
            <a:ext cx="3357586" cy="1200329"/>
          </a:xfrm>
          <a:prstGeom prst="rect">
            <a:avLst/>
          </a:prstGeom>
        </p:spPr>
        <p:txBody>
          <a:bodyPr wrap="square">
            <a:spAutoFit/>
          </a:bodyPr>
          <a:lstStyle/>
          <a:p>
            <a:pPr algn="just"/>
            <a:r>
              <a:rPr lang="es-MX" dirty="0" smtClean="0">
                <a:solidFill>
                  <a:schemeClr val="tx2">
                    <a:lumMod val="75000"/>
                  </a:schemeClr>
                </a:solidFill>
                <a:latin typeface="Century Gothic" pitchFamily="34" charset="0"/>
              </a:rPr>
              <a:t>m. Confirmar los datos del RFC/CURP de la persona asignada como </a:t>
            </a:r>
            <a:r>
              <a:rPr lang="es-MX" dirty="0" err="1" smtClean="0">
                <a:solidFill>
                  <a:schemeClr val="tx2">
                    <a:lumMod val="75000"/>
                  </a:schemeClr>
                </a:solidFill>
                <a:latin typeface="Century Gothic" pitchFamily="34" charset="0"/>
              </a:rPr>
              <a:t>Capturista</a:t>
            </a:r>
            <a:r>
              <a:rPr lang="es-MX" dirty="0" smtClean="0">
                <a:solidFill>
                  <a:schemeClr val="tx2">
                    <a:lumMod val="75000"/>
                  </a:schemeClr>
                </a:solidFill>
                <a:latin typeface="Century Gothic" pitchFamily="34" charset="0"/>
              </a:rPr>
              <a:t> Privado.</a:t>
            </a:r>
            <a:endParaRPr lang="es-MX" dirty="0"/>
          </a:p>
        </p:txBody>
      </p:sp>
      <p:pic>
        <p:nvPicPr>
          <p:cNvPr id="1027" name="Picture 3"/>
          <p:cNvPicPr>
            <a:picLocks noChangeAspect="1" noChangeArrowheads="1"/>
          </p:cNvPicPr>
          <p:nvPr/>
        </p:nvPicPr>
        <p:blipFill>
          <a:blip r:embed="rId5"/>
          <a:srcRect/>
          <a:stretch>
            <a:fillRect/>
          </a:stretch>
        </p:blipFill>
        <p:spPr bwMode="auto">
          <a:xfrm>
            <a:off x="3838821" y="3505802"/>
            <a:ext cx="4948021" cy="2286016"/>
          </a:xfrm>
          <a:prstGeom prst="rect">
            <a:avLst/>
          </a:prstGeom>
          <a:noFill/>
          <a:ln w="9525">
            <a:noFill/>
            <a:miter lim="800000"/>
            <a:headEnd/>
            <a:tailEnd/>
          </a:ln>
          <a:effectLst/>
        </p:spPr>
      </p:pic>
      <p:sp>
        <p:nvSpPr>
          <p:cNvPr id="17" name="16 CuadroTexto"/>
          <p:cNvSpPr txBox="1"/>
          <p:nvPr/>
        </p:nvSpPr>
        <p:spPr>
          <a:xfrm>
            <a:off x="285720" y="4934562"/>
            <a:ext cx="3429024" cy="923330"/>
          </a:xfrm>
          <a:prstGeom prst="rect">
            <a:avLst/>
          </a:prstGeom>
          <a:noFill/>
        </p:spPr>
        <p:txBody>
          <a:bodyPr wrap="square" rtlCol="0">
            <a:spAutoFit/>
          </a:bodyPr>
          <a:lstStyle/>
          <a:p>
            <a:pPr algn="just"/>
            <a:r>
              <a:rPr lang="es-MX" b="1" dirty="0" smtClean="0">
                <a:solidFill>
                  <a:srgbClr val="FF0000"/>
                </a:solidFill>
                <a:latin typeface="Century Gothic" pitchFamily="34" charset="0"/>
              </a:rPr>
              <a:t>NOTA: Repetir los incisos (l) y (m) por cada </a:t>
            </a:r>
            <a:r>
              <a:rPr lang="es-MX" b="1" dirty="0" err="1" smtClean="0">
                <a:solidFill>
                  <a:srgbClr val="FF0000"/>
                </a:solidFill>
                <a:latin typeface="Century Gothic" pitchFamily="34" charset="0"/>
              </a:rPr>
              <a:t>Capturista</a:t>
            </a:r>
            <a:r>
              <a:rPr lang="es-MX" b="1" dirty="0" smtClean="0">
                <a:solidFill>
                  <a:srgbClr val="FF0000"/>
                </a:solidFill>
                <a:latin typeface="Century Gothic" pitchFamily="34" charset="0"/>
              </a:rPr>
              <a:t> Privado.</a:t>
            </a:r>
            <a:endParaRPr lang="es-MX" b="1" dirty="0">
              <a:solidFill>
                <a:srgbClr val="FF0000"/>
              </a:solidFill>
              <a:latin typeface="Century Gothic" pitchFamily="34" charset="0"/>
            </a:endParaRPr>
          </a:p>
        </p:txBody>
      </p:sp>
      <p:sp>
        <p:nvSpPr>
          <p:cNvPr id="18" name="17 Flecha derecha"/>
          <p:cNvSpPr/>
          <p:nvPr/>
        </p:nvSpPr>
        <p:spPr>
          <a:xfrm>
            <a:off x="6429388" y="4857760"/>
            <a:ext cx="1071570" cy="14287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6" name="Imagen 15" descr="LOGO NUEVO ELA.tif"/>
          <p:cNvPicPr>
            <a:picLocks noChangeAspect="1"/>
          </p:cNvPicPr>
          <p:nvPr/>
        </p:nvPicPr>
        <p:blipFill>
          <a:blip r:embed="rId6" cstate="print">
            <a:alphaModFix amt="73000"/>
            <a:extLst>
              <a:ext uri="{28A0092B-C50C-407E-A947-70E740481C1C}">
                <a14:useLocalDpi xmlns:a14="http://schemas.microsoft.com/office/drawing/2010/main" val="0"/>
              </a:ext>
            </a:extLst>
          </a:blip>
          <a:stretch>
            <a:fillRect/>
          </a:stretch>
        </p:blipFill>
        <p:spPr>
          <a:xfrm>
            <a:off x="16933" y="44625"/>
            <a:ext cx="3186915" cy="5760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17 Imagen" descr="vu.bmp"/>
          <p:cNvPicPr>
            <a:picLocks noChangeAspect="1"/>
          </p:cNvPicPr>
          <p:nvPr/>
        </p:nvPicPr>
        <p:blipFill>
          <a:blip r:embed="rId2">
            <a:lum bright="67000" contrast="-88000"/>
          </a:blip>
          <a:stretch>
            <a:fillRect/>
          </a:stretch>
        </p:blipFill>
        <p:spPr>
          <a:xfrm>
            <a:off x="-32" y="6806"/>
            <a:ext cx="9144032" cy="6813118"/>
          </a:xfrm>
          <a:prstGeom prst="rect">
            <a:avLst/>
          </a:prstGeom>
        </p:spPr>
      </p:pic>
      <p:sp>
        <p:nvSpPr>
          <p:cNvPr id="7" name="6 Rectángulo"/>
          <p:cNvSpPr/>
          <p:nvPr/>
        </p:nvSpPr>
        <p:spPr>
          <a:xfrm>
            <a:off x="214282" y="928670"/>
            <a:ext cx="3857652" cy="1200329"/>
          </a:xfrm>
          <a:prstGeom prst="rect">
            <a:avLst/>
          </a:prstGeom>
        </p:spPr>
        <p:txBody>
          <a:bodyPr wrap="square">
            <a:spAutoFit/>
          </a:bodyPr>
          <a:lstStyle/>
          <a:p>
            <a:pPr algn="just"/>
            <a:r>
              <a:rPr lang="es-MX" dirty="0" smtClean="0">
                <a:solidFill>
                  <a:schemeClr val="tx2">
                    <a:lumMod val="75000"/>
                  </a:schemeClr>
                </a:solidFill>
                <a:latin typeface="Century Gothic" pitchFamily="34" charset="0"/>
              </a:rPr>
              <a:t>n. Una vez capturados todos los requeridos, seleccionar </a:t>
            </a:r>
            <a:r>
              <a:rPr lang="es-MX" b="1" dirty="0" smtClean="0">
                <a:solidFill>
                  <a:schemeClr val="tx2">
                    <a:lumMod val="75000"/>
                  </a:schemeClr>
                </a:solidFill>
                <a:latin typeface="Century Gothic" pitchFamily="34" charset="0"/>
              </a:rPr>
              <a:t>Firmar</a:t>
            </a:r>
            <a:r>
              <a:rPr lang="es-MX" dirty="0" smtClean="0">
                <a:solidFill>
                  <a:schemeClr val="tx2">
                    <a:lumMod val="75000"/>
                  </a:schemeClr>
                </a:solidFill>
                <a:latin typeface="Century Gothic" pitchFamily="34" charset="0"/>
              </a:rPr>
              <a:t> para validar el registro de la información.</a:t>
            </a:r>
            <a:endParaRPr lang="es-MX" dirty="0"/>
          </a:p>
        </p:txBody>
      </p:sp>
      <p:grpSp>
        <p:nvGrpSpPr>
          <p:cNvPr id="10" name="9 Grupo"/>
          <p:cNvGrpSpPr/>
          <p:nvPr/>
        </p:nvGrpSpPr>
        <p:grpSpPr>
          <a:xfrm>
            <a:off x="4214810" y="285728"/>
            <a:ext cx="4710120" cy="2571768"/>
            <a:chOff x="4143372" y="285728"/>
            <a:chExt cx="4781558" cy="2714644"/>
          </a:xfrm>
        </p:grpSpPr>
        <p:pic>
          <p:nvPicPr>
            <p:cNvPr id="2050" name="Picture 2"/>
            <p:cNvPicPr>
              <a:picLocks noChangeAspect="1" noChangeArrowheads="1"/>
            </p:cNvPicPr>
            <p:nvPr/>
          </p:nvPicPr>
          <p:blipFill>
            <a:blip r:embed="rId3"/>
            <a:srcRect/>
            <a:stretch>
              <a:fillRect/>
            </a:stretch>
          </p:blipFill>
          <p:spPr bwMode="auto">
            <a:xfrm>
              <a:off x="4143372" y="285728"/>
              <a:ext cx="4781558" cy="2714644"/>
            </a:xfrm>
            <a:prstGeom prst="rect">
              <a:avLst/>
            </a:prstGeom>
            <a:noFill/>
            <a:ln w="9525">
              <a:noFill/>
              <a:miter lim="800000"/>
              <a:headEnd/>
              <a:tailEnd/>
            </a:ln>
            <a:effectLst/>
          </p:spPr>
        </p:pic>
        <p:sp>
          <p:nvSpPr>
            <p:cNvPr id="9" name="8 Flecha derecha"/>
            <p:cNvSpPr/>
            <p:nvPr/>
          </p:nvSpPr>
          <p:spPr>
            <a:xfrm rot="1887863">
              <a:off x="6733024" y="2221710"/>
              <a:ext cx="1071570" cy="14287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214282" y="2862860"/>
            <a:ext cx="4357718" cy="923330"/>
          </a:xfrm>
          <a:prstGeom prst="rect">
            <a:avLst/>
          </a:prstGeom>
          <a:noFill/>
        </p:spPr>
        <p:txBody>
          <a:bodyPr wrap="square" rtlCol="0">
            <a:spAutoFit/>
          </a:bodyPr>
          <a:lstStyle/>
          <a:p>
            <a:pPr algn="just"/>
            <a:r>
              <a:rPr lang="es-MX" dirty="0" smtClean="0">
                <a:solidFill>
                  <a:schemeClr val="tx2">
                    <a:lumMod val="75000"/>
                  </a:schemeClr>
                </a:solidFill>
                <a:latin typeface="Century Gothic" pitchFamily="34" charset="0"/>
              </a:rPr>
              <a:t>ñ. Agregar el RFC, Contraseña, .</a:t>
            </a:r>
            <a:r>
              <a:rPr lang="es-MX" dirty="0" err="1" smtClean="0">
                <a:solidFill>
                  <a:schemeClr val="tx2">
                    <a:lumMod val="75000"/>
                  </a:schemeClr>
                </a:solidFill>
                <a:latin typeface="Century Gothic" pitchFamily="34" charset="0"/>
              </a:rPr>
              <a:t>key</a:t>
            </a:r>
            <a:r>
              <a:rPr lang="es-MX" dirty="0" smtClean="0">
                <a:solidFill>
                  <a:schemeClr val="tx2">
                    <a:lumMod val="75000"/>
                  </a:schemeClr>
                </a:solidFill>
                <a:latin typeface="Century Gothic" pitchFamily="34" charset="0"/>
              </a:rPr>
              <a:t> y .</a:t>
            </a:r>
            <a:r>
              <a:rPr lang="es-MX" dirty="0" err="1" smtClean="0">
                <a:solidFill>
                  <a:schemeClr val="tx2">
                    <a:lumMod val="75000"/>
                  </a:schemeClr>
                </a:solidFill>
                <a:latin typeface="Century Gothic" pitchFamily="34" charset="0"/>
              </a:rPr>
              <a:t>cer</a:t>
            </a:r>
            <a:r>
              <a:rPr lang="es-MX" dirty="0" smtClean="0">
                <a:solidFill>
                  <a:schemeClr val="tx2">
                    <a:lumMod val="75000"/>
                  </a:schemeClr>
                </a:solidFill>
                <a:latin typeface="Century Gothic" pitchFamily="34" charset="0"/>
              </a:rPr>
              <a:t> de la Empresa y seleccionar </a:t>
            </a:r>
            <a:r>
              <a:rPr lang="es-MX" b="1" dirty="0" smtClean="0">
                <a:solidFill>
                  <a:schemeClr val="tx2">
                    <a:lumMod val="75000"/>
                  </a:schemeClr>
                </a:solidFill>
                <a:latin typeface="Century Gothic" pitchFamily="34" charset="0"/>
              </a:rPr>
              <a:t>Confirmar</a:t>
            </a:r>
            <a:r>
              <a:rPr lang="es-MX" dirty="0" smtClean="0">
                <a:solidFill>
                  <a:schemeClr val="tx2">
                    <a:lumMod val="75000"/>
                  </a:schemeClr>
                </a:solidFill>
                <a:latin typeface="Century Gothic" pitchFamily="34" charset="0"/>
              </a:rPr>
              <a:t>.</a:t>
            </a:r>
            <a:endParaRPr lang="es-MX" dirty="0">
              <a:solidFill>
                <a:schemeClr val="tx2">
                  <a:lumMod val="75000"/>
                </a:schemeClr>
              </a:solidFill>
              <a:latin typeface="Century Gothic" pitchFamily="34" charset="0"/>
            </a:endParaRPr>
          </a:p>
        </p:txBody>
      </p:sp>
      <p:pic>
        <p:nvPicPr>
          <p:cNvPr id="12" name="Picture 2"/>
          <p:cNvPicPr>
            <a:picLocks noChangeAspect="1" noChangeArrowheads="1"/>
          </p:cNvPicPr>
          <p:nvPr/>
        </p:nvPicPr>
        <p:blipFill>
          <a:blip r:embed="rId4"/>
          <a:srcRect/>
          <a:stretch>
            <a:fillRect/>
          </a:stretch>
        </p:blipFill>
        <p:spPr bwMode="auto">
          <a:xfrm>
            <a:off x="214282" y="3828448"/>
            <a:ext cx="4357718" cy="2172320"/>
          </a:xfrm>
          <a:prstGeom prst="rect">
            <a:avLst/>
          </a:prstGeom>
          <a:noFill/>
          <a:ln w="9525">
            <a:noFill/>
            <a:miter lim="800000"/>
            <a:headEnd/>
            <a:tailEnd/>
          </a:ln>
          <a:effectLst/>
        </p:spPr>
      </p:pic>
      <p:pic>
        <p:nvPicPr>
          <p:cNvPr id="13" name="Picture 3"/>
          <p:cNvPicPr>
            <a:picLocks noChangeAspect="1" noChangeArrowheads="1"/>
          </p:cNvPicPr>
          <p:nvPr/>
        </p:nvPicPr>
        <p:blipFill>
          <a:blip r:embed="rId5"/>
          <a:srcRect/>
          <a:stretch>
            <a:fillRect/>
          </a:stretch>
        </p:blipFill>
        <p:spPr bwMode="auto">
          <a:xfrm>
            <a:off x="5072066" y="3786190"/>
            <a:ext cx="3500462" cy="2154130"/>
          </a:xfrm>
          <a:prstGeom prst="rect">
            <a:avLst/>
          </a:prstGeom>
          <a:noFill/>
          <a:ln w="9525">
            <a:noFill/>
            <a:miter lim="800000"/>
            <a:headEnd/>
            <a:tailEnd/>
          </a:ln>
          <a:effectLst/>
        </p:spPr>
      </p:pic>
      <p:sp>
        <p:nvSpPr>
          <p:cNvPr id="14" name="13 CuadroTexto"/>
          <p:cNvSpPr txBox="1"/>
          <p:nvPr/>
        </p:nvSpPr>
        <p:spPr>
          <a:xfrm>
            <a:off x="4857752" y="2928934"/>
            <a:ext cx="3071834" cy="369332"/>
          </a:xfrm>
          <a:prstGeom prst="rect">
            <a:avLst/>
          </a:prstGeom>
          <a:noFill/>
        </p:spPr>
        <p:txBody>
          <a:bodyPr wrap="square" rtlCol="0">
            <a:spAutoFit/>
          </a:bodyPr>
          <a:lstStyle/>
          <a:p>
            <a:pPr algn="just"/>
            <a:r>
              <a:rPr lang="es-MX" dirty="0" smtClean="0">
                <a:solidFill>
                  <a:schemeClr val="tx2">
                    <a:lumMod val="75000"/>
                  </a:schemeClr>
                </a:solidFill>
                <a:latin typeface="Century Gothic" pitchFamily="34" charset="0"/>
              </a:rPr>
              <a:t>o. </a:t>
            </a:r>
            <a:r>
              <a:rPr lang="es-MX" b="1" dirty="0" smtClean="0">
                <a:solidFill>
                  <a:schemeClr val="tx2">
                    <a:lumMod val="75000"/>
                  </a:schemeClr>
                </a:solidFill>
                <a:latin typeface="Century Gothic" pitchFamily="34" charset="0"/>
              </a:rPr>
              <a:t>Aceptar</a:t>
            </a:r>
            <a:r>
              <a:rPr lang="es-MX" dirty="0" smtClean="0">
                <a:solidFill>
                  <a:schemeClr val="tx2">
                    <a:lumMod val="75000"/>
                  </a:schemeClr>
                </a:solidFill>
                <a:latin typeface="Century Gothic" pitchFamily="34" charset="0"/>
              </a:rPr>
              <a:t> los cambios.</a:t>
            </a:r>
            <a:endParaRPr lang="es-MX" dirty="0">
              <a:solidFill>
                <a:schemeClr val="tx2">
                  <a:lumMod val="75000"/>
                </a:schemeClr>
              </a:solidFill>
              <a:latin typeface="Century Gothic" pitchFamily="34" charset="0"/>
            </a:endParaRPr>
          </a:p>
        </p:txBody>
      </p:sp>
      <p:sp>
        <p:nvSpPr>
          <p:cNvPr id="15" name="14 Flecha derecha"/>
          <p:cNvSpPr/>
          <p:nvPr/>
        </p:nvSpPr>
        <p:spPr>
          <a:xfrm rot="5400000">
            <a:off x="3254642" y="5051855"/>
            <a:ext cx="1055560" cy="1353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Flecha derecha"/>
          <p:cNvSpPr/>
          <p:nvPr/>
        </p:nvSpPr>
        <p:spPr>
          <a:xfrm rot="16200000">
            <a:off x="6183600" y="5317863"/>
            <a:ext cx="1055560" cy="1353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 name="Imagen 19" descr="LOGO NUEVO ELA.tif"/>
          <p:cNvPicPr>
            <a:picLocks noChangeAspect="1"/>
          </p:cNvPicPr>
          <p:nvPr/>
        </p:nvPicPr>
        <p:blipFill>
          <a:blip r:embed="rId6" cstate="print">
            <a:alphaModFix amt="73000"/>
            <a:extLst>
              <a:ext uri="{28A0092B-C50C-407E-A947-70E740481C1C}">
                <a14:useLocalDpi xmlns:a14="http://schemas.microsoft.com/office/drawing/2010/main" val="0"/>
              </a:ext>
            </a:extLst>
          </a:blip>
          <a:stretch>
            <a:fillRect/>
          </a:stretch>
        </p:blipFill>
        <p:spPr>
          <a:xfrm>
            <a:off x="16933" y="44625"/>
            <a:ext cx="3186915" cy="5760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15 Imagen" descr="vu.bmp"/>
          <p:cNvPicPr>
            <a:picLocks noChangeAspect="1"/>
          </p:cNvPicPr>
          <p:nvPr/>
        </p:nvPicPr>
        <p:blipFill>
          <a:blip r:embed="rId2">
            <a:lum bright="67000" contrast="-88000"/>
          </a:blip>
          <a:stretch>
            <a:fillRect/>
          </a:stretch>
        </p:blipFill>
        <p:spPr>
          <a:xfrm>
            <a:off x="-32" y="6806"/>
            <a:ext cx="9144032" cy="6813118"/>
          </a:xfrm>
          <a:prstGeom prst="rect">
            <a:avLst/>
          </a:prstGeom>
        </p:spPr>
      </p:pic>
      <p:sp>
        <p:nvSpPr>
          <p:cNvPr id="11" name="10 CuadroTexto"/>
          <p:cNvSpPr txBox="1"/>
          <p:nvPr/>
        </p:nvSpPr>
        <p:spPr>
          <a:xfrm>
            <a:off x="285720" y="585597"/>
            <a:ext cx="3857652" cy="1200329"/>
          </a:xfrm>
          <a:prstGeom prst="rect">
            <a:avLst/>
          </a:prstGeom>
          <a:noFill/>
        </p:spPr>
        <p:txBody>
          <a:bodyPr wrap="square" rtlCol="0">
            <a:spAutoFit/>
          </a:bodyPr>
          <a:lstStyle/>
          <a:p>
            <a:pPr algn="just"/>
            <a:r>
              <a:rPr lang="es-MX" dirty="0" smtClean="0">
                <a:solidFill>
                  <a:schemeClr val="tx2">
                    <a:lumMod val="75000"/>
                  </a:schemeClr>
                </a:solidFill>
                <a:latin typeface="Century Gothic" pitchFamily="34" charset="0"/>
              </a:rPr>
              <a:t>p. VUCEM genera y entrega en PDF el </a:t>
            </a:r>
            <a:r>
              <a:rPr lang="es-MX" b="1" dirty="0" smtClean="0">
                <a:solidFill>
                  <a:schemeClr val="tx2">
                    <a:lumMod val="75000"/>
                  </a:schemeClr>
                </a:solidFill>
                <a:latin typeface="Century Gothic" pitchFamily="34" charset="0"/>
              </a:rPr>
              <a:t>Acuse del Registro de </a:t>
            </a:r>
            <a:r>
              <a:rPr lang="es-MX" b="1" dirty="0" err="1" smtClean="0">
                <a:solidFill>
                  <a:schemeClr val="tx2">
                    <a:lumMod val="75000"/>
                  </a:schemeClr>
                </a:solidFill>
                <a:latin typeface="Century Gothic" pitchFamily="34" charset="0"/>
              </a:rPr>
              <a:t>Capturistas</a:t>
            </a:r>
            <a:r>
              <a:rPr lang="es-MX" b="1" dirty="0" smtClean="0">
                <a:solidFill>
                  <a:schemeClr val="tx2">
                    <a:lumMod val="75000"/>
                  </a:schemeClr>
                </a:solidFill>
                <a:latin typeface="Century Gothic" pitchFamily="34" charset="0"/>
              </a:rPr>
              <a:t> Privados. </a:t>
            </a:r>
            <a:r>
              <a:rPr lang="es-MX" dirty="0" smtClean="0">
                <a:solidFill>
                  <a:schemeClr val="tx2">
                    <a:lumMod val="75000"/>
                  </a:schemeClr>
                </a:solidFill>
                <a:latin typeface="Century Gothic" pitchFamily="34" charset="0"/>
              </a:rPr>
              <a:t>Abrir para confirmar.</a:t>
            </a:r>
            <a:endParaRPr lang="es-MX" dirty="0">
              <a:solidFill>
                <a:schemeClr val="tx2">
                  <a:lumMod val="75000"/>
                </a:schemeClr>
              </a:solidFill>
              <a:latin typeface="Century Gothic" pitchFamily="34" charset="0"/>
            </a:endParaRPr>
          </a:p>
        </p:txBody>
      </p:sp>
      <p:pic>
        <p:nvPicPr>
          <p:cNvPr id="3074" name="Picture 2"/>
          <p:cNvPicPr>
            <a:picLocks noChangeAspect="1" noChangeArrowheads="1"/>
          </p:cNvPicPr>
          <p:nvPr/>
        </p:nvPicPr>
        <p:blipFill>
          <a:blip r:embed="rId3"/>
          <a:srcRect/>
          <a:stretch>
            <a:fillRect/>
          </a:stretch>
        </p:blipFill>
        <p:spPr bwMode="auto">
          <a:xfrm>
            <a:off x="4357686" y="285728"/>
            <a:ext cx="4523366" cy="2114554"/>
          </a:xfrm>
          <a:prstGeom prst="rect">
            <a:avLst/>
          </a:prstGeom>
          <a:noFill/>
          <a:ln w="9525">
            <a:noFill/>
            <a:miter lim="800000"/>
            <a:headEnd/>
            <a:tailEnd/>
          </a:ln>
          <a:effectLst/>
        </p:spPr>
      </p:pic>
      <p:sp>
        <p:nvSpPr>
          <p:cNvPr id="12" name="11 CuadroTexto"/>
          <p:cNvSpPr txBox="1"/>
          <p:nvPr/>
        </p:nvSpPr>
        <p:spPr>
          <a:xfrm>
            <a:off x="4500562" y="2786058"/>
            <a:ext cx="4357718" cy="923330"/>
          </a:xfrm>
          <a:prstGeom prst="rect">
            <a:avLst/>
          </a:prstGeom>
          <a:noFill/>
        </p:spPr>
        <p:txBody>
          <a:bodyPr wrap="square" rtlCol="0">
            <a:spAutoFit/>
          </a:bodyPr>
          <a:lstStyle/>
          <a:p>
            <a:r>
              <a:rPr lang="es-MX" dirty="0" smtClean="0">
                <a:solidFill>
                  <a:schemeClr val="tx2">
                    <a:lumMod val="75000"/>
                  </a:schemeClr>
                </a:solidFill>
                <a:latin typeface="Century Gothic" pitchFamily="34" charset="0"/>
              </a:rPr>
              <a:t>q. Acuse de </a:t>
            </a:r>
            <a:r>
              <a:rPr lang="es-MX" dirty="0" err="1" smtClean="0">
                <a:solidFill>
                  <a:schemeClr val="tx2">
                    <a:lumMod val="75000"/>
                  </a:schemeClr>
                </a:solidFill>
                <a:latin typeface="Century Gothic" pitchFamily="34" charset="0"/>
              </a:rPr>
              <a:t>Capturistas</a:t>
            </a:r>
            <a:r>
              <a:rPr lang="es-MX" dirty="0" smtClean="0">
                <a:solidFill>
                  <a:schemeClr val="tx2">
                    <a:lumMod val="75000"/>
                  </a:schemeClr>
                </a:solidFill>
                <a:latin typeface="Century Gothic" pitchFamily="34" charset="0"/>
              </a:rPr>
              <a:t> Privados, confirmar información y guardarlo para control de la Empresa</a:t>
            </a:r>
            <a:endParaRPr lang="es-MX" dirty="0">
              <a:solidFill>
                <a:schemeClr val="tx2">
                  <a:lumMod val="75000"/>
                </a:schemeClr>
              </a:solidFill>
              <a:latin typeface="Century Gothic" pitchFamily="34" charset="0"/>
            </a:endParaRPr>
          </a:p>
        </p:txBody>
      </p:sp>
      <p:pic>
        <p:nvPicPr>
          <p:cNvPr id="3075" name="Picture 3"/>
          <p:cNvPicPr>
            <a:picLocks noChangeAspect="1" noChangeArrowheads="1"/>
          </p:cNvPicPr>
          <p:nvPr/>
        </p:nvPicPr>
        <p:blipFill>
          <a:blip r:embed="rId4"/>
          <a:srcRect/>
          <a:stretch>
            <a:fillRect/>
          </a:stretch>
        </p:blipFill>
        <p:spPr bwMode="auto">
          <a:xfrm>
            <a:off x="714348" y="1928802"/>
            <a:ext cx="3190875" cy="4524375"/>
          </a:xfrm>
          <a:prstGeom prst="rect">
            <a:avLst/>
          </a:prstGeom>
          <a:noFill/>
          <a:ln w="9525">
            <a:noFill/>
            <a:miter lim="800000"/>
            <a:headEnd/>
            <a:tailEnd/>
          </a:ln>
          <a:effectLst/>
        </p:spPr>
      </p:pic>
      <p:pic>
        <p:nvPicPr>
          <p:cNvPr id="14" name="Picture 2" descr="http://galiacindy.com/wp-content/uploads/2011/11/socios.jpg"/>
          <p:cNvPicPr>
            <a:picLocks noChangeAspect="1" noChangeArrowheads="1"/>
          </p:cNvPicPr>
          <p:nvPr/>
        </p:nvPicPr>
        <p:blipFill>
          <a:blip r:embed="rId5">
            <a:lum bright="-7000"/>
          </a:blip>
          <a:srcRect/>
          <a:stretch>
            <a:fillRect/>
          </a:stretch>
        </p:blipFill>
        <p:spPr bwMode="auto">
          <a:xfrm>
            <a:off x="7652911" y="3857628"/>
            <a:ext cx="1491089" cy="1428760"/>
          </a:xfrm>
          <a:prstGeom prst="rect">
            <a:avLst/>
          </a:prstGeom>
          <a:noFill/>
        </p:spPr>
      </p:pic>
      <p:pic>
        <p:nvPicPr>
          <p:cNvPr id="10" name="Imagen 9" descr="LOGO NUEVO ELA.tif"/>
          <p:cNvPicPr>
            <a:picLocks noChangeAspect="1"/>
          </p:cNvPicPr>
          <p:nvPr/>
        </p:nvPicPr>
        <p:blipFill>
          <a:blip r:embed="rId6" cstate="print">
            <a:alphaModFix amt="73000"/>
            <a:extLst>
              <a:ext uri="{28A0092B-C50C-407E-A947-70E740481C1C}">
                <a14:useLocalDpi xmlns:a14="http://schemas.microsoft.com/office/drawing/2010/main" val="0"/>
              </a:ext>
            </a:extLst>
          </a:blip>
          <a:stretch>
            <a:fillRect/>
          </a:stretch>
        </p:blipFill>
        <p:spPr>
          <a:xfrm>
            <a:off x="16933" y="44625"/>
            <a:ext cx="3186915" cy="5760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descr="vu.bmp"/>
          <p:cNvPicPr>
            <a:picLocks noChangeAspect="1"/>
          </p:cNvPicPr>
          <p:nvPr/>
        </p:nvPicPr>
        <p:blipFill>
          <a:blip r:embed="rId2">
            <a:lum bright="67000" contrast="-88000"/>
          </a:blip>
          <a:stretch>
            <a:fillRect/>
          </a:stretch>
        </p:blipFill>
        <p:spPr>
          <a:xfrm>
            <a:off x="-32" y="6806"/>
            <a:ext cx="9144032" cy="6813118"/>
          </a:xfrm>
          <a:prstGeom prst="rect">
            <a:avLst/>
          </a:prstGeom>
        </p:spPr>
      </p:pic>
      <p:sp>
        <p:nvSpPr>
          <p:cNvPr id="7" name="6 CuadroTexto"/>
          <p:cNvSpPr txBox="1"/>
          <p:nvPr/>
        </p:nvSpPr>
        <p:spPr>
          <a:xfrm>
            <a:off x="214282" y="715202"/>
            <a:ext cx="8715436" cy="2339102"/>
          </a:xfrm>
          <a:prstGeom prst="rect">
            <a:avLst/>
          </a:prstGeom>
          <a:noFill/>
        </p:spPr>
        <p:txBody>
          <a:bodyPr wrap="square" rtlCol="0">
            <a:spAutoFit/>
          </a:bodyPr>
          <a:lstStyle/>
          <a:p>
            <a:pPr algn="just"/>
            <a:r>
              <a:rPr lang="es-MX" dirty="0" smtClean="0">
                <a:solidFill>
                  <a:schemeClr val="tx2">
                    <a:lumMod val="75000"/>
                  </a:schemeClr>
                </a:solidFill>
                <a:latin typeface="Century Gothic" pitchFamily="34" charset="0"/>
              </a:rPr>
              <a:t>r. </a:t>
            </a:r>
            <a:r>
              <a:rPr lang="es-MX" sz="2000" b="1" dirty="0" smtClean="0">
                <a:solidFill>
                  <a:schemeClr val="tx2">
                    <a:lumMod val="75000"/>
                  </a:schemeClr>
                </a:solidFill>
                <a:effectLst>
                  <a:outerShdw blurRad="38100" dist="38100" dir="2700000" algn="tl">
                    <a:srgbClr val="000000">
                      <a:alpha val="43137"/>
                    </a:srgbClr>
                  </a:outerShdw>
                </a:effectLst>
                <a:latin typeface="Century Gothic" pitchFamily="34" charset="0"/>
              </a:rPr>
              <a:t>Administración de Usuarios para Oír y Recibir Notificaciones. </a:t>
            </a:r>
            <a:r>
              <a:rPr lang="es-MX" dirty="0" smtClean="0">
                <a:solidFill>
                  <a:schemeClr val="tx2">
                    <a:lumMod val="75000"/>
                  </a:schemeClr>
                </a:solidFill>
                <a:latin typeface="Century Gothic" pitchFamily="34" charset="0"/>
              </a:rPr>
              <a:t>Serán aquellas personas que la Empresa designe para que tengan la relación con las Autoridades (SAT, SE, </a:t>
            </a:r>
            <a:r>
              <a:rPr lang="es-MX" dirty="0" err="1" smtClean="0">
                <a:solidFill>
                  <a:schemeClr val="tx2">
                    <a:lumMod val="75000"/>
                  </a:schemeClr>
                </a:solidFill>
                <a:latin typeface="Century Gothic" pitchFamily="34" charset="0"/>
              </a:rPr>
              <a:t>Sagarpa</a:t>
            </a:r>
            <a:r>
              <a:rPr lang="es-MX" dirty="0" smtClean="0">
                <a:solidFill>
                  <a:schemeClr val="tx2">
                    <a:lumMod val="75000"/>
                  </a:schemeClr>
                </a:solidFill>
                <a:latin typeface="Century Gothic" pitchFamily="34" charset="0"/>
              </a:rPr>
              <a:t>, etc.) a efectos de realizar las Solicitudes y Seguimiento de los trámites que la Empresa requiera (</a:t>
            </a:r>
            <a:r>
              <a:rPr lang="es-MX" dirty="0" err="1" smtClean="0">
                <a:solidFill>
                  <a:schemeClr val="tx2">
                    <a:lumMod val="75000"/>
                  </a:schemeClr>
                </a:solidFill>
                <a:latin typeface="Century Gothic" pitchFamily="34" charset="0"/>
              </a:rPr>
              <a:t>pej</a:t>
            </a:r>
            <a:r>
              <a:rPr lang="es-MX" dirty="0" smtClean="0">
                <a:solidFill>
                  <a:schemeClr val="tx2">
                    <a:lumMod val="75000"/>
                  </a:schemeClr>
                </a:solidFill>
                <a:latin typeface="Century Gothic" pitchFamily="34" charset="0"/>
              </a:rPr>
              <a:t>. Permisos, IMMEX, etc.) así como las Notificaciones de la Autoridad.</a:t>
            </a:r>
          </a:p>
          <a:p>
            <a:pPr algn="just"/>
            <a:endParaRPr lang="es-MX" dirty="0" smtClean="0">
              <a:solidFill>
                <a:schemeClr val="tx2">
                  <a:lumMod val="75000"/>
                </a:schemeClr>
              </a:solidFill>
              <a:latin typeface="Century Gothic" pitchFamily="34" charset="0"/>
            </a:endParaRPr>
          </a:p>
          <a:p>
            <a:pPr algn="just"/>
            <a:r>
              <a:rPr lang="es-MX" b="1" dirty="0" smtClean="0">
                <a:solidFill>
                  <a:srgbClr val="FF0000"/>
                </a:solidFill>
                <a:latin typeface="Century Gothic" pitchFamily="34" charset="0"/>
              </a:rPr>
              <a:t>Es obligatorio que los asignados se encuentren dados de alta como Personas Físicas con/sin FIEL según aplique.</a:t>
            </a:r>
            <a:endParaRPr lang="es-MX" b="1" dirty="0">
              <a:solidFill>
                <a:srgbClr val="FF0000"/>
              </a:solidFill>
              <a:latin typeface="Century Gothic" pitchFamily="34" charset="0"/>
            </a:endParaRPr>
          </a:p>
        </p:txBody>
      </p:sp>
      <p:grpSp>
        <p:nvGrpSpPr>
          <p:cNvPr id="3" name="11 Grupo"/>
          <p:cNvGrpSpPr/>
          <p:nvPr/>
        </p:nvGrpSpPr>
        <p:grpSpPr>
          <a:xfrm>
            <a:off x="2447933" y="3214686"/>
            <a:ext cx="3838579" cy="1384818"/>
            <a:chOff x="2071670" y="2401372"/>
            <a:chExt cx="4338645" cy="2242074"/>
          </a:xfrm>
        </p:grpSpPr>
        <p:pic>
          <p:nvPicPr>
            <p:cNvPr id="5121" name="Picture 1"/>
            <p:cNvPicPr>
              <a:picLocks noChangeAspect="1" noChangeArrowheads="1"/>
            </p:cNvPicPr>
            <p:nvPr/>
          </p:nvPicPr>
          <p:blipFill>
            <a:blip r:embed="rId3"/>
            <a:srcRect/>
            <a:stretch>
              <a:fillRect/>
            </a:stretch>
          </p:blipFill>
          <p:spPr bwMode="auto">
            <a:xfrm>
              <a:off x="2071670" y="2401372"/>
              <a:ext cx="4338645" cy="2242074"/>
            </a:xfrm>
            <a:prstGeom prst="rect">
              <a:avLst/>
            </a:prstGeom>
            <a:noFill/>
            <a:ln w="9525">
              <a:noFill/>
              <a:miter lim="800000"/>
              <a:headEnd/>
              <a:tailEnd/>
            </a:ln>
            <a:effectLst/>
          </p:spPr>
        </p:pic>
        <p:sp>
          <p:nvSpPr>
            <p:cNvPr id="10" name="9 Flecha derecha"/>
            <p:cNvSpPr/>
            <p:nvPr/>
          </p:nvSpPr>
          <p:spPr>
            <a:xfrm rot="10800000">
              <a:off x="4643438" y="4008023"/>
              <a:ext cx="1055560" cy="1353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11" name="Picture 2" descr="http://www.microit.co.uk/wp-content/uploads/2011/02/shutterstock_71168404.jpg"/>
          <p:cNvPicPr>
            <a:picLocks noChangeAspect="1" noChangeArrowheads="1"/>
          </p:cNvPicPr>
          <p:nvPr/>
        </p:nvPicPr>
        <p:blipFill>
          <a:blip r:embed="rId4" cstate="print">
            <a:lum bright="-6000"/>
          </a:blip>
          <a:srcRect/>
          <a:stretch>
            <a:fillRect/>
          </a:stretch>
        </p:blipFill>
        <p:spPr bwMode="auto">
          <a:xfrm>
            <a:off x="7643802" y="2714620"/>
            <a:ext cx="1500198" cy="1500198"/>
          </a:xfrm>
          <a:prstGeom prst="rect">
            <a:avLst/>
          </a:prstGeom>
          <a:noFill/>
        </p:spPr>
      </p:pic>
      <p:sp>
        <p:nvSpPr>
          <p:cNvPr id="13" name="12 Rectángulo"/>
          <p:cNvSpPr/>
          <p:nvPr/>
        </p:nvSpPr>
        <p:spPr>
          <a:xfrm>
            <a:off x="285720" y="5857892"/>
            <a:ext cx="8501122" cy="677108"/>
          </a:xfrm>
          <a:prstGeom prst="rect">
            <a:avLst/>
          </a:prstGeom>
        </p:spPr>
        <p:txBody>
          <a:bodyPr wrap="square">
            <a:spAutoFit/>
          </a:bodyPr>
          <a:lstStyle/>
          <a:p>
            <a:pPr algn="just"/>
            <a:r>
              <a:rPr lang="es-MX" b="1" dirty="0" smtClean="0">
                <a:solidFill>
                  <a:srgbClr val="FF0000"/>
                </a:solidFill>
                <a:latin typeface="Century Gothic" pitchFamily="34" charset="0"/>
              </a:rPr>
              <a:t>NOTA: Únicamente se pueden registrar </a:t>
            </a:r>
            <a:r>
              <a:rPr lang="es-MX" sz="2000" b="1" dirty="0" smtClean="0">
                <a:solidFill>
                  <a:srgbClr val="FF0000"/>
                </a:solidFill>
                <a:latin typeface="Century Gothic" pitchFamily="34" charset="0"/>
              </a:rPr>
              <a:t>5</a:t>
            </a:r>
            <a:r>
              <a:rPr lang="es-MX" b="1" dirty="0" smtClean="0">
                <a:solidFill>
                  <a:srgbClr val="FF0000"/>
                </a:solidFill>
                <a:latin typeface="Century Gothic" pitchFamily="34" charset="0"/>
              </a:rPr>
              <a:t> Usuarios para Oír y recibir Notificaciones por empresa.</a:t>
            </a:r>
            <a:endParaRPr lang="es-MX" b="1" dirty="0">
              <a:solidFill>
                <a:srgbClr val="FF0000"/>
              </a:solidFill>
            </a:endParaRPr>
          </a:p>
        </p:txBody>
      </p:sp>
      <p:sp>
        <p:nvSpPr>
          <p:cNvPr id="17" name="16 CuadroTexto"/>
          <p:cNvSpPr txBox="1"/>
          <p:nvPr/>
        </p:nvSpPr>
        <p:spPr>
          <a:xfrm>
            <a:off x="214282" y="4791686"/>
            <a:ext cx="8715436" cy="923330"/>
          </a:xfrm>
          <a:prstGeom prst="rect">
            <a:avLst/>
          </a:prstGeom>
          <a:noFill/>
        </p:spPr>
        <p:txBody>
          <a:bodyPr wrap="square" rtlCol="0">
            <a:spAutoFit/>
          </a:bodyPr>
          <a:lstStyle/>
          <a:p>
            <a:pPr algn="just"/>
            <a:r>
              <a:rPr lang="es-MX" dirty="0" smtClean="0">
                <a:solidFill>
                  <a:schemeClr val="tx2">
                    <a:lumMod val="75000"/>
                  </a:schemeClr>
                </a:solidFill>
                <a:latin typeface="Century Gothic" pitchFamily="34" charset="0"/>
              </a:rPr>
              <a:t>El procedimiento de generación de los usuarios es “igual” que el de Socios Accionistas solo que orientado al perfil de Usuario para Oír y Recibir Notificaciones.</a:t>
            </a:r>
            <a:endParaRPr lang="es-MX" dirty="0">
              <a:solidFill>
                <a:schemeClr val="tx2">
                  <a:lumMod val="75000"/>
                </a:schemeClr>
              </a:solidFill>
              <a:latin typeface="Century Gothic" pitchFamily="34" charset="0"/>
            </a:endParaRPr>
          </a:p>
        </p:txBody>
      </p:sp>
      <p:pic>
        <p:nvPicPr>
          <p:cNvPr id="12" name="Imagen 11" descr="LOGO NUEVO ELA.tif"/>
          <p:cNvPicPr>
            <a:picLocks noChangeAspect="1"/>
          </p:cNvPicPr>
          <p:nvPr/>
        </p:nvPicPr>
        <p:blipFill>
          <a:blip r:embed="rId5" cstate="print">
            <a:alphaModFix amt="73000"/>
            <a:extLst>
              <a:ext uri="{28A0092B-C50C-407E-A947-70E740481C1C}">
                <a14:useLocalDpi xmlns:a14="http://schemas.microsoft.com/office/drawing/2010/main" val="0"/>
              </a:ext>
            </a:extLst>
          </a:blip>
          <a:stretch>
            <a:fillRect/>
          </a:stretch>
        </p:blipFill>
        <p:spPr>
          <a:xfrm>
            <a:off x="16933" y="44625"/>
            <a:ext cx="3186915" cy="5760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descr="vu.bmp"/>
          <p:cNvPicPr>
            <a:picLocks noChangeAspect="1"/>
          </p:cNvPicPr>
          <p:nvPr/>
        </p:nvPicPr>
        <p:blipFill>
          <a:blip r:embed="rId2">
            <a:lum bright="67000" contrast="-88000"/>
          </a:blip>
          <a:stretch>
            <a:fillRect/>
          </a:stretch>
        </p:blipFill>
        <p:spPr>
          <a:xfrm>
            <a:off x="-32" y="6806"/>
            <a:ext cx="9144032" cy="6813118"/>
          </a:xfrm>
          <a:prstGeom prst="rect">
            <a:avLst/>
          </a:prstGeom>
        </p:spPr>
      </p:pic>
      <p:sp>
        <p:nvSpPr>
          <p:cNvPr id="5" name="4 Rectángulo"/>
          <p:cNvSpPr/>
          <p:nvPr/>
        </p:nvSpPr>
        <p:spPr>
          <a:xfrm>
            <a:off x="6203804" y="0"/>
            <a:ext cx="2940228" cy="584775"/>
          </a:xfrm>
          <a:prstGeom prst="rect">
            <a:avLst/>
          </a:prstGeom>
          <a:noFill/>
        </p:spPr>
        <p:txBody>
          <a:bodyPr wrap="none" lIns="91440" tIns="45720" rIns="91440" bIns="45720">
            <a:spAutoFit/>
          </a:bodyPr>
          <a:lstStyle/>
          <a:p>
            <a:pPr algn="ctr"/>
            <a:r>
              <a:rPr lang="es-MX" sz="32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Gothic" pitchFamily="34" charset="0"/>
              </a:rPr>
              <a:t>3. Sello Digital</a:t>
            </a:r>
            <a:endParaRPr lang="es-MX" sz="3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46082" name="Picture 2" descr="http://elempresario.mx/sites/default/files/imagecache/nota_completa/Certificado_0.jpg"/>
          <p:cNvPicPr>
            <a:picLocks noChangeAspect="1" noChangeArrowheads="1"/>
          </p:cNvPicPr>
          <p:nvPr/>
        </p:nvPicPr>
        <p:blipFill>
          <a:blip r:embed="rId3">
            <a:lum bright="-6000"/>
          </a:blip>
          <a:srcRect/>
          <a:stretch>
            <a:fillRect/>
          </a:stretch>
        </p:blipFill>
        <p:spPr bwMode="auto">
          <a:xfrm>
            <a:off x="7429520" y="4000504"/>
            <a:ext cx="1714512" cy="1285884"/>
          </a:xfrm>
          <a:prstGeom prst="rect">
            <a:avLst/>
          </a:prstGeom>
          <a:noFill/>
        </p:spPr>
      </p:pic>
      <p:sp>
        <p:nvSpPr>
          <p:cNvPr id="6" name="5 CuadroTexto"/>
          <p:cNvSpPr txBox="1"/>
          <p:nvPr/>
        </p:nvSpPr>
        <p:spPr>
          <a:xfrm>
            <a:off x="500034" y="857232"/>
            <a:ext cx="7929618" cy="5632311"/>
          </a:xfrm>
          <a:prstGeom prst="rect">
            <a:avLst/>
          </a:prstGeom>
          <a:noFill/>
        </p:spPr>
        <p:txBody>
          <a:bodyPr wrap="square" rtlCol="0">
            <a:spAutoFit/>
          </a:bodyPr>
          <a:lstStyle/>
          <a:p>
            <a:pPr algn="just"/>
            <a:r>
              <a:rPr lang="es-MX" dirty="0" smtClean="0">
                <a:solidFill>
                  <a:schemeClr val="tx2">
                    <a:lumMod val="75000"/>
                  </a:schemeClr>
                </a:solidFill>
                <a:latin typeface="Century Gothic" pitchFamily="34" charset="0"/>
              </a:rPr>
              <a:t>Medio a través del cual la Empresa (Importador/Exportador) le asigna a un tercero para que realice, en su nombre, las actividades inherentes a los Módulos de la Ventanilla Única teniendo como intermediario al SAT:</a:t>
            </a:r>
          </a:p>
          <a:p>
            <a:pPr algn="just"/>
            <a:endParaRPr lang="es-MX" dirty="0" smtClean="0">
              <a:solidFill>
                <a:schemeClr val="tx2">
                  <a:lumMod val="75000"/>
                </a:schemeClr>
              </a:solidFill>
              <a:latin typeface="Century Gothic" pitchFamily="34" charset="0"/>
            </a:endParaRPr>
          </a:p>
          <a:p>
            <a:pPr algn="just">
              <a:buFont typeface="Arial" pitchFamily="34" charset="0"/>
              <a:buChar char="•"/>
            </a:pPr>
            <a:r>
              <a:rPr lang="es-MX" dirty="0" smtClean="0">
                <a:solidFill>
                  <a:schemeClr val="tx2">
                    <a:lumMod val="75000"/>
                  </a:schemeClr>
                </a:solidFill>
                <a:latin typeface="Century Gothic" pitchFamily="34" charset="0"/>
              </a:rPr>
              <a:t> VUCEM – Trámites.</a:t>
            </a:r>
          </a:p>
          <a:p>
            <a:pPr algn="just">
              <a:buFont typeface="Arial" pitchFamily="34" charset="0"/>
              <a:buChar char="•"/>
            </a:pPr>
            <a:r>
              <a:rPr lang="es-MX" dirty="0" smtClean="0">
                <a:solidFill>
                  <a:schemeClr val="tx2">
                    <a:lumMod val="75000"/>
                  </a:schemeClr>
                </a:solidFill>
                <a:latin typeface="Century Gothic" pitchFamily="34" charset="0"/>
              </a:rPr>
              <a:t> Captura y firma de </a:t>
            </a:r>
            <a:r>
              <a:rPr lang="es-MX" dirty="0" err="1" smtClean="0">
                <a:solidFill>
                  <a:schemeClr val="tx2">
                    <a:lumMod val="75000"/>
                  </a:schemeClr>
                </a:solidFill>
                <a:latin typeface="Century Gothic" pitchFamily="34" charset="0"/>
              </a:rPr>
              <a:t>COVEs</a:t>
            </a:r>
            <a:r>
              <a:rPr lang="es-MX" dirty="0" smtClean="0">
                <a:solidFill>
                  <a:schemeClr val="tx2">
                    <a:lumMod val="75000"/>
                  </a:schemeClr>
                </a:solidFill>
                <a:latin typeface="Century Gothic" pitchFamily="34" charset="0"/>
              </a:rPr>
              <a:t>.</a:t>
            </a:r>
          </a:p>
          <a:p>
            <a:pPr algn="just">
              <a:buFont typeface="Arial" pitchFamily="34" charset="0"/>
              <a:buChar char="•"/>
            </a:pPr>
            <a:r>
              <a:rPr lang="es-MX" dirty="0" smtClean="0">
                <a:solidFill>
                  <a:schemeClr val="tx2">
                    <a:lumMod val="75000"/>
                  </a:schemeClr>
                </a:solidFill>
                <a:latin typeface="Century Gothic" pitchFamily="34" charset="0"/>
              </a:rPr>
              <a:t> Digitalización, firma y envío a VUCEM de la documentación requerida para el despacho aduanero.</a:t>
            </a:r>
          </a:p>
          <a:p>
            <a:pPr algn="just"/>
            <a:endParaRPr lang="es-MX" dirty="0" smtClean="0">
              <a:solidFill>
                <a:schemeClr val="tx2">
                  <a:lumMod val="75000"/>
                </a:schemeClr>
              </a:solidFill>
              <a:latin typeface="Century Gothic" pitchFamily="34" charset="0"/>
            </a:endParaRPr>
          </a:p>
          <a:p>
            <a:pPr algn="just"/>
            <a:r>
              <a:rPr lang="es-MX" dirty="0" smtClean="0">
                <a:solidFill>
                  <a:schemeClr val="tx2">
                    <a:lumMod val="75000"/>
                  </a:schemeClr>
                </a:solidFill>
                <a:latin typeface="Century Gothic" pitchFamily="34" charset="0"/>
              </a:rPr>
              <a:t>La empresa podrá generar TODOS aquellos que requiera.</a:t>
            </a:r>
          </a:p>
          <a:p>
            <a:pPr algn="just"/>
            <a:endParaRPr lang="es-MX" dirty="0" smtClean="0">
              <a:solidFill>
                <a:schemeClr val="tx2">
                  <a:lumMod val="75000"/>
                </a:schemeClr>
              </a:solidFill>
              <a:latin typeface="Century Gothic" pitchFamily="34" charset="0"/>
            </a:endParaRPr>
          </a:p>
          <a:p>
            <a:pPr algn="just"/>
            <a:r>
              <a:rPr lang="es-MX" dirty="0" smtClean="0">
                <a:solidFill>
                  <a:schemeClr val="tx2">
                    <a:lumMod val="75000"/>
                  </a:schemeClr>
                </a:solidFill>
                <a:latin typeface="Century Gothic" pitchFamily="34" charset="0"/>
              </a:rPr>
              <a:t>Existen 2 Tipos de Sellos:</a:t>
            </a:r>
          </a:p>
          <a:p>
            <a:pPr algn="just"/>
            <a:endParaRPr lang="es-MX" dirty="0" smtClean="0">
              <a:solidFill>
                <a:schemeClr val="tx2">
                  <a:lumMod val="75000"/>
                </a:schemeClr>
              </a:solidFill>
              <a:latin typeface="Century Gothic" pitchFamily="34" charset="0"/>
            </a:endParaRPr>
          </a:p>
          <a:p>
            <a:pPr algn="just">
              <a:buFont typeface="Arial" pitchFamily="34" charset="0"/>
              <a:buChar char="•"/>
            </a:pPr>
            <a:r>
              <a:rPr lang="es-MX" dirty="0" smtClean="0">
                <a:solidFill>
                  <a:schemeClr val="tx2">
                    <a:lumMod val="75000"/>
                  </a:schemeClr>
                </a:solidFill>
                <a:latin typeface="Century Gothic" pitchFamily="34" charset="0"/>
              </a:rPr>
              <a:t> Perfil VUCEM – Puede firmar trámites, </a:t>
            </a:r>
            <a:r>
              <a:rPr lang="es-MX" dirty="0" err="1" smtClean="0">
                <a:solidFill>
                  <a:schemeClr val="tx2">
                    <a:lumMod val="75000"/>
                  </a:schemeClr>
                </a:solidFill>
                <a:latin typeface="Century Gothic" pitchFamily="34" charset="0"/>
              </a:rPr>
              <a:t>COVE´s</a:t>
            </a:r>
            <a:r>
              <a:rPr lang="es-MX" dirty="0" smtClean="0">
                <a:solidFill>
                  <a:schemeClr val="tx2">
                    <a:lumMod val="75000"/>
                  </a:schemeClr>
                </a:solidFill>
                <a:latin typeface="Century Gothic" pitchFamily="34" charset="0"/>
              </a:rPr>
              <a:t> y Digitalización.</a:t>
            </a:r>
          </a:p>
          <a:p>
            <a:pPr algn="just">
              <a:buFont typeface="Arial" pitchFamily="34" charset="0"/>
              <a:buChar char="•"/>
            </a:pPr>
            <a:r>
              <a:rPr lang="es-MX" dirty="0" smtClean="0">
                <a:solidFill>
                  <a:schemeClr val="tx2">
                    <a:lumMod val="75000"/>
                  </a:schemeClr>
                </a:solidFill>
                <a:latin typeface="Century Gothic" pitchFamily="34" charset="0"/>
              </a:rPr>
              <a:t> Perfil COVE – Puede firmar </a:t>
            </a:r>
            <a:r>
              <a:rPr lang="es-MX" dirty="0" err="1" smtClean="0">
                <a:solidFill>
                  <a:schemeClr val="tx2">
                    <a:lumMod val="75000"/>
                  </a:schemeClr>
                </a:solidFill>
                <a:latin typeface="Century Gothic" pitchFamily="34" charset="0"/>
              </a:rPr>
              <a:t>COVE´s</a:t>
            </a:r>
            <a:r>
              <a:rPr lang="es-MX" dirty="0" smtClean="0">
                <a:solidFill>
                  <a:schemeClr val="tx2">
                    <a:lumMod val="75000"/>
                  </a:schemeClr>
                </a:solidFill>
                <a:latin typeface="Century Gothic" pitchFamily="34" charset="0"/>
              </a:rPr>
              <a:t> y Digitalización</a:t>
            </a:r>
          </a:p>
          <a:p>
            <a:pPr algn="just"/>
            <a:endParaRPr lang="es-MX" dirty="0" smtClean="0">
              <a:solidFill>
                <a:schemeClr val="tx2">
                  <a:lumMod val="75000"/>
                </a:schemeClr>
              </a:solidFill>
              <a:latin typeface="Century Gothic" pitchFamily="34" charset="0"/>
            </a:endParaRPr>
          </a:p>
          <a:p>
            <a:pPr algn="just"/>
            <a:r>
              <a:rPr lang="es-MX" b="1" dirty="0" smtClean="0">
                <a:solidFill>
                  <a:srgbClr val="FF0000"/>
                </a:solidFill>
                <a:latin typeface="Century Gothic" pitchFamily="34" charset="0"/>
              </a:rPr>
              <a:t>Se recomienda que el Agente Aduanal le solicite a la empresa un sello.</a:t>
            </a:r>
          </a:p>
          <a:p>
            <a:pPr algn="just"/>
            <a:endParaRPr lang="es-MX" dirty="0">
              <a:solidFill>
                <a:schemeClr val="tx2">
                  <a:lumMod val="75000"/>
                </a:schemeClr>
              </a:solidFill>
              <a:latin typeface="Century Gothic" pitchFamily="34" charset="0"/>
            </a:endParaRPr>
          </a:p>
        </p:txBody>
      </p:sp>
      <p:pic>
        <p:nvPicPr>
          <p:cNvPr id="8" name="Imagen 7" descr="LOGO NUEVO ELA.tif"/>
          <p:cNvPicPr>
            <a:picLocks noChangeAspect="1"/>
          </p:cNvPicPr>
          <p:nvPr/>
        </p:nvPicPr>
        <p:blipFill>
          <a:blip r:embed="rId4" cstate="print">
            <a:alphaModFix amt="73000"/>
            <a:extLst>
              <a:ext uri="{28A0092B-C50C-407E-A947-70E740481C1C}">
                <a14:useLocalDpi xmlns:a14="http://schemas.microsoft.com/office/drawing/2010/main" val="0"/>
              </a:ext>
            </a:extLst>
          </a:blip>
          <a:stretch>
            <a:fillRect/>
          </a:stretch>
        </p:blipFill>
        <p:spPr>
          <a:xfrm>
            <a:off x="16933" y="44625"/>
            <a:ext cx="3186915" cy="5760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vu.bmp"/>
          <p:cNvPicPr>
            <a:picLocks noChangeAspect="1"/>
          </p:cNvPicPr>
          <p:nvPr/>
        </p:nvPicPr>
        <p:blipFill>
          <a:blip r:embed="rId2">
            <a:lum bright="67000" contrast="-88000"/>
          </a:blip>
          <a:stretch>
            <a:fillRect/>
          </a:stretch>
        </p:blipFill>
        <p:spPr>
          <a:xfrm>
            <a:off x="-32" y="6806"/>
            <a:ext cx="9144032" cy="6813118"/>
          </a:xfrm>
          <a:prstGeom prst="rect">
            <a:avLst/>
          </a:prstGeom>
        </p:spPr>
      </p:pic>
      <p:sp>
        <p:nvSpPr>
          <p:cNvPr id="10" name="9 Rectángulo"/>
          <p:cNvSpPr/>
          <p:nvPr/>
        </p:nvSpPr>
        <p:spPr>
          <a:xfrm>
            <a:off x="5715008" y="0"/>
            <a:ext cx="3339376" cy="1077218"/>
          </a:xfrm>
          <a:prstGeom prst="rect">
            <a:avLst/>
          </a:prstGeom>
          <a:noFill/>
        </p:spPr>
        <p:txBody>
          <a:bodyPr wrap="none" lIns="91440" tIns="45720" rIns="91440" bIns="45720">
            <a:spAutoFit/>
          </a:bodyPr>
          <a:lstStyle/>
          <a:p>
            <a:pPr algn="r"/>
            <a:r>
              <a:rPr lang="es-MX" sz="32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Gothic" pitchFamily="34" charset="0"/>
              </a:rPr>
              <a:t>Generación de</a:t>
            </a:r>
          </a:p>
          <a:p>
            <a:pPr algn="r"/>
            <a:r>
              <a:rPr lang="es-MX" sz="32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Gothic" pitchFamily="34" charset="0"/>
              </a:rPr>
              <a:t>Sello Digital</a:t>
            </a:r>
            <a:endParaRPr lang="es-MX" sz="3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12" name="Picture 4" descr="http://www.cnnexpansion.com/media/2011/03/04/logistica.jpg"/>
          <p:cNvPicPr>
            <a:picLocks noChangeAspect="1" noChangeArrowheads="1"/>
          </p:cNvPicPr>
          <p:nvPr/>
        </p:nvPicPr>
        <p:blipFill>
          <a:blip r:embed="rId3">
            <a:lum bright="-7000"/>
          </a:blip>
          <a:srcRect/>
          <a:stretch>
            <a:fillRect/>
          </a:stretch>
        </p:blipFill>
        <p:spPr bwMode="auto">
          <a:xfrm>
            <a:off x="0" y="4857760"/>
            <a:ext cx="1731905" cy="1214446"/>
          </a:xfrm>
          <a:prstGeom prst="rect">
            <a:avLst/>
          </a:prstGeom>
          <a:noFill/>
        </p:spPr>
      </p:pic>
      <p:sp>
        <p:nvSpPr>
          <p:cNvPr id="13" name="12 CuadroTexto"/>
          <p:cNvSpPr txBox="1"/>
          <p:nvPr/>
        </p:nvSpPr>
        <p:spPr>
          <a:xfrm>
            <a:off x="428596" y="1387508"/>
            <a:ext cx="8286808" cy="3693319"/>
          </a:xfrm>
          <a:prstGeom prst="rect">
            <a:avLst/>
          </a:prstGeom>
          <a:noFill/>
        </p:spPr>
        <p:txBody>
          <a:bodyPr wrap="square" rtlCol="0">
            <a:spAutoFit/>
          </a:bodyPr>
          <a:lstStyle/>
          <a:p>
            <a:pPr algn="just"/>
            <a:r>
              <a:rPr lang="es-MX" b="1" dirty="0" smtClean="0">
                <a:solidFill>
                  <a:schemeClr val="tx2">
                    <a:lumMod val="75000"/>
                  </a:schemeClr>
                </a:solidFill>
                <a:latin typeface="Century Gothic" pitchFamily="34" charset="0"/>
              </a:rPr>
              <a:t>Requerimientos</a:t>
            </a:r>
          </a:p>
          <a:p>
            <a:pPr algn="just"/>
            <a:endParaRPr lang="es-MX" dirty="0">
              <a:solidFill>
                <a:schemeClr val="tx2">
                  <a:lumMod val="75000"/>
                </a:schemeClr>
              </a:solidFill>
              <a:latin typeface="Century Gothic" pitchFamily="34" charset="0"/>
            </a:endParaRPr>
          </a:p>
          <a:p>
            <a:pPr marL="342900" indent="-342900" algn="just">
              <a:buAutoNum type="alphaLcPeriod"/>
            </a:pPr>
            <a:r>
              <a:rPr lang="es-MX" dirty="0" smtClean="0">
                <a:solidFill>
                  <a:schemeClr val="tx2">
                    <a:lumMod val="75000"/>
                  </a:schemeClr>
                </a:solidFill>
                <a:latin typeface="Century Gothic" pitchFamily="34" charset="0"/>
              </a:rPr>
              <a:t>PC/</a:t>
            </a:r>
            <a:r>
              <a:rPr lang="es-MX" dirty="0" err="1" smtClean="0">
                <a:solidFill>
                  <a:schemeClr val="tx2">
                    <a:lumMod val="75000"/>
                  </a:schemeClr>
                </a:solidFill>
                <a:latin typeface="Century Gothic" pitchFamily="34" charset="0"/>
              </a:rPr>
              <a:t>LapTop</a:t>
            </a:r>
            <a:r>
              <a:rPr lang="es-MX" dirty="0" smtClean="0">
                <a:solidFill>
                  <a:schemeClr val="tx2">
                    <a:lumMod val="75000"/>
                  </a:schemeClr>
                </a:solidFill>
                <a:latin typeface="Century Gothic" pitchFamily="34" charset="0"/>
              </a:rPr>
              <a:t> con Internet Explorer con acceso a Internet.</a:t>
            </a:r>
          </a:p>
          <a:p>
            <a:pPr marL="342900" indent="-342900" algn="just">
              <a:buAutoNum type="alphaLcPeriod"/>
            </a:pPr>
            <a:r>
              <a:rPr lang="es-MX" dirty="0" smtClean="0">
                <a:solidFill>
                  <a:schemeClr val="tx2">
                    <a:lumMod val="75000"/>
                  </a:schemeClr>
                </a:solidFill>
                <a:latin typeface="Century Gothic" pitchFamily="34" charset="0"/>
              </a:rPr>
              <a:t>FIEL de la Empresa (Importador/Exportador) incluyendo archivos .</a:t>
            </a:r>
            <a:r>
              <a:rPr lang="es-MX" dirty="0" err="1" smtClean="0">
                <a:solidFill>
                  <a:schemeClr val="tx2">
                    <a:lumMod val="75000"/>
                  </a:schemeClr>
                </a:solidFill>
                <a:latin typeface="Century Gothic" pitchFamily="34" charset="0"/>
              </a:rPr>
              <a:t>key</a:t>
            </a:r>
            <a:r>
              <a:rPr lang="es-MX" dirty="0" smtClean="0">
                <a:solidFill>
                  <a:schemeClr val="tx2">
                    <a:lumMod val="75000"/>
                  </a:schemeClr>
                </a:solidFill>
                <a:latin typeface="Century Gothic" pitchFamily="34" charset="0"/>
              </a:rPr>
              <a:t>, .</a:t>
            </a:r>
            <a:r>
              <a:rPr lang="es-MX" dirty="0" err="1" smtClean="0">
                <a:solidFill>
                  <a:schemeClr val="tx2">
                    <a:lumMod val="75000"/>
                  </a:schemeClr>
                </a:solidFill>
                <a:latin typeface="Century Gothic" pitchFamily="34" charset="0"/>
              </a:rPr>
              <a:t>cer</a:t>
            </a:r>
            <a:r>
              <a:rPr lang="es-MX" dirty="0" smtClean="0">
                <a:solidFill>
                  <a:schemeClr val="tx2">
                    <a:lumMod val="75000"/>
                  </a:schemeClr>
                </a:solidFill>
                <a:latin typeface="Century Gothic" pitchFamily="34" charset="0"/>
              </a:rPr>
              <a:t> y contraseña.</a:t>
            </a:r>
          </a:p>
          <a:p>
            <a:pPr algn="just"/>
            <a:endParaRPr lang="es-MX" dirty="0">
              <a:solidFill>
                <a:schemeClr val="tx2">
                  <a:lumMod val="75000"/>
                </a:schemeClr>
              </a:solidFill>
              <a:latin typeface="Century Gothic" pitchFamily="34" charset="0"/>
            </a:endParaRPr>
          </a:p>
          <a:p>
            <a:pPr algn="just"/>
            <a:r>
              <a:rPr lang="es-MX" b="1" dirty="0" smtClean="0">
                <a:solidFill>
                  <a:schemeClr val="tx2">
                    <a:lumMod val="75000"/>
                  </a:schemeClr>
                </a:solidFill>
                <a:latin typeface="Century Gothic" pitchFamily="34" charset="0"/>
              </a:rPr>
              <a:t>Procedimiento</a:t>
            </a:r>
          </a:p>
          <a:p>
            <a:pPr algn="just"/>
            <a:endParaRPr lang="es-MX" dirty="0">
              <a:solidFill>
                <a:schemeClr val="tx2">
                  <a:lumMod val="75000"/>
                </a:schemeClr>
              </a:solidFill>
              <a:latin typeface="Century Gothic" pitchFamily="34" charset="0"/>
            </a:endParaRPr>
          </a:p>
          <a:p>
            <a:pPr marL="342900" indent="-342900" algn="just">
              <a:buAutoNum type="alphaLcPeriod"/>
            </a:pPr>
            <a:r>
              <a:rPr lang="es-MX" dirty="0" smtClean="0">
                <a:solidFill>
                  <a:schemeClr val="tx2">
                    <a:lumMod val="75000"/>
                  </a:schemeClr>
                </a:solidFill>
                <a:latin typeface="Century Gothic" pitchFamily="34" charset="0"/>
              </a:rPr>
              <a:t>Entrar al Explorador de Internet</a:t>
            </a:r>
          </a:p>
          <a:p>
            <a:pPr marL="342900" indent="-342900" algn="just">
              <a:buAutoNum type="alphaLcPeriod"/>
            </a:pPr>
            <a:r>
              <a:rPr lang="es-MX" dirty="0" err="1" smtClean="0">
                <a:solidFill>
                  <a:schemeClr val="tx2">
                    <a:lumMod val="75000"/>
                  </a:schemeClr>
                </a:solidFill>
                <a:latin typeface="Century Gothic" pitchFamily="34" charset="0"/>
              </a:rPr>
              <a:t>Accesar</a:t>
            </a:r>
            <a:r>
              <a:rPr lang="es-MX" dirty="0" smtClean="0">
                <a:solidFill>
                  <a:schemeClr val="tx2">
                    <a:lumMod val="75000"/>
                  </a:schemeClr>
                </a:solidFill>
                <a:latin typeface="Century Gothic" pitchFamily="34" charset="0"/>
              </a:rPr>
              <a:t> a la siguiente página (URL) para descargar la aplicación de Generación de Sellos Digitales - SOLCEDI</a:t>
            </a:r>
          </a:p>
          <a:p>
            <a:pPr marL="342900" indent="-342900" algn="just">
              <a:buAutoNum type="alphaLcPeriod"/>
            </a:pPr>
            <a:endParaRPr lang="es-MX" dirty="0">
              <a:solidFill>
                <a:schemeClr val="tx2">
                  <a:lumMod val="75000"/>
                </a:schemeClr>
              </a:solidFill>
              <a:latin typeface="Century Gothic" pitchFamily="34" charset="0"/>
            </a:endParaRPr>
          </a:p>
          <a:p>
            <a:pPr marL="342900" indent="-342900" algn="ctr"/>
            <a:r>
              <a:rPr lang="es-MX" b="1" dirty="0" smtClean="0"/>
              <a:t>http://www.sat.gob.mx/sitio_internet/e_sat/tu_firma/60_6626.html</a:t>
            </a:r>
            <a:endParaRPr lang="es-MX" b="1" dirty="0">
              <a:solidFill>
                <a:schemeClr val="tx2">
                  <a:lumMod val="75000"/>
                </a:schemeClr>
              </a:solidFill>
              <a:latin typeface="Century Gothic" pitchFamily="34" charset="0"/>
            </a:endParaRPr>
          </a:p>
        </p:txBody>
      </p:sp>
      <p:pic>
        <p:nvPicPr>
          <p:cNvPr id="11" name="Imagen 10" descr="LOGO NUEVO ELA.tif"/>
          <p:cNvPicPr>
            <a:picLocks noChangeAspect="1"/>
          </p:cNvPicPr>
          <p:nvPr/>
        </p:nvPicPr>
        <p:blipFill>
          <a:blip r:embed="rId4" cstate="print">
            <a:alphaModFix amt="73000"/>
            <a:extLst>
              <a:ext uri="{28A0092B-C50C-407E-A947-70E740481C1C}">
                <a14:useLocalDpi xmlns:a14="http://schemas.microsoft.com/office/drawing/2010/main" val="0"/>
              </a:ext>
            </a:extLst>
          </a:blip>
          <a:stretch>
            <a:fillRect/>
          </a:stretch>
        </p:blipFill>
        <p:spPr>
          <a:xfrm>
            <a:off x="16933" y="44625"/>
            <a:ext cx="3186915" cy="5760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82 Imagen" descr="vu.bmp"/>
          <p:cNvPicPr>
            <a:picLocks noChangeAspect="1"/>
          </p:cNvPicPr>
          <p:nvPr/>
        </p:nvPicPr>
        <p:blipFill>
          <a:blip r:embed="rId3">
            <a:lum bright="67000" contrast="-88000"/>
          </a:blip>
          <a:stretch>
            <a:fillRect/>
          </a:stretch>
        </p:blipFill>
        <p:spPr>
          <a:xfrm>
            <a:off x="-32" y="6806"/>
            <a:ext cx="9144032" cy="6813118"/>
          </a:xfrm>
          <a:prstGeom prst="rect">
            <a:avLst/>
          </a:prstGeom>
        </p:spPr>
      </p:pic>
      <p:sp>
        <p:nvSpPr>
          <p:cNvPr id="5" name="4 Rectángulo"/>
          <p:cNvSpPr/>
          <p:nvPr/>
        </p:nvSpPr>
        <p:spPr>
          <a:xfrm>
            <a:off x="5205832" y="65766"/>
            <a:ext cx="3866763" cy="1077218"/>
          </a:xfrm>
          <a:prstGeom prst="rect">
            <a:avLst/>
          </a:prstGeom>
          <a:noFill/>
        </p:spPr>
        <p:txBody>
          <a:bodyPr wrap="none" lIns="91440" tIns="45720" rIns="91440" bIns="45720">
            <a:spAutoFit/>
          </a:bodyPr>
          <a:lstStyle/>
          <a:p>
            <a:pPr algn="r"/>
            <a:r>
              <a:rPr lang="es-MX" sz="32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Gothic" pitchFamily="34" charset="0"/>
              </a:rPr>
              <a:t>Formas de Trabajo</a:t>
            </a:r>
          </a:p>
          <a:p>
            <a:pPr algn="r"/>
            <a:r>
              <a:rPr lang="es-MX"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Gothic" pitchFamily="34" charset="0"/>
              </a:rPr>
              <a:t>VUCEM</a:t>
            </a:r>
            <a:endParaRPr lang="es-MX" sz="3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8" name="7 Rectángulo redondeado"/>
          <p:cNvSpPr/>
          <p:nvPr/>
        </p:nvSpPr>
        <p:spPr>
          <a:xfrm>
            <a:off x="357158" y="1571612"/>
            <a:ext cx="2500330" cy="5000660"/>
          </a:xfrm>
          <a:prstGeom prst="roundRect">
            <a:avLst/>
          </a:prstGeom>
          <a:solidFill>
            <a:schemeClr val="accent1">
              <a:lumMod val="20000"/>
              <a:lumOff val="80000"/>
              <a:alpha val="2000"/>
            </a:schemeClr>
          </a:solidFill>
          <a:ln w="19050">
            <a:solidFill>
              <a:schemeClr val="accent1">
                <a:shade val="50000"/>
              </a:schemeClr>
            </a:solid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Rectángulo redondeado"/>
          <p:cNvSpPr/>
          <p:nvPr/>
        </p:nvSpPr>
        <p:spPr>
          <a:xfrm>
            <a:off x="3286116" y="1571612"/>
            <a:ext cx="2500330" cy="5000660"/>
          </a:xfrm>
          <a:prstGeom prst="roundRect">
            <a:avLst/>
          </a:prstGeom>
          <a:solidFill>
            <a:schemeClr val="accent1">
              <a:lumMod val="20000"/>
              <a:lumOff val="80000"/>
              <a:alpha val="2000"/>
            </a:schemeClr>
          </a:solidFill>
          <a:ln w="19050">
            <a:solidFill>
              <a:schemeClr val="accent1">
                <a:shade val="50000"/>
              </a:schemeClr>
            </a:solid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Rectángulo redondeado"/>
          <p:cNvSpPr/>
          <p:nvPr/>
        </p:nvSpPr>
        <p:spPr>
          <a:xfrm>
            <a:off x="6357950" y="1571612"/>
            <a:ext cx="2500330" cy="5000660"/>
          </a:xfrm>
          <a:prstGeom prst="roundRect">
            <a:avLst/>
          </a:prstGeom>
          <a:solidFill>
            <a:schemeClr val="accent1">
              <a:lumMod val="20000"/>
              <a:lumOff val="80000"/>
              <a:alpha val="2000"/>
            </a:schemeClr>
          </a:solidFill>
          <a:ln w="19050">
            <a:solidFill>
              <a:schemeClr val="accent1">
                <a:shade val="50000"/>
              </a:schemeClr>
            </a:solid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Picture 23" descr="j0432621[1]"/>
          <p:cNvPicPr>
            <a:picLocks noChangeAspect="1" noChangeArrowheads="1"/>
          </p:cNvPicPr>
          <p:nvPr/>
        </p:nvPicPr>
        <p:blipFill>
          <a:blip r:embed="rId4" cstate="print"/>
          <a:srcRect/>
          <a:stretch>
            <a:fillRect/>
          </a:stretch>
        </p:blipFill>
        <p:spPr bwMode="auto">
          <a:xfrm>
            <a:off x="2500298" y="1428736"/>
            <a:ext cx="714380" cy="714380"/>
          </a:xfrm>
          <a:prstGeom prst="rect">
            <a:avLst/>
          </a:prstGeom>
          <a:noFill/>
        </p:spPr>
      </p:pic>
      <p:pic>
        <p:nvPicPr>
          <p:cNvPr id="12" name="Picture 24" descr="j0434888[1]"/>
          <p:cNvPicPr>
            <a:picLocks noChangeAspect="1" noChangeArrowheads="1"/>
          </p:cNvPicPr>
          <p:nvPr/>
        </p:nvPicPr>
        <p:blipFill>
          <a:blip r:embed="rId5" cstate="print"/>
          <a:srcRect/>
          <a:stretch>
            <a:fillRect/>
          </a:stretch>
        </p:blipFill>
        <p:spPr bwMode="auto">
          <a:xfrm>
            <a:off x="8215338" y="1285860"/>
            <a:ext cx="857256" cy="857256"/>
          </a:xfrm>
          <a:prstGeom prst="rect">
            <a:avLst/>
          </a:prstGeom>
          <a:noFill/>
          <a:ln w="9525">
            <a:noFill/>
            <a:miter lim="800000"/>
            <a:headEnd/>
            <a:tailEnd/>
          </a:ln>
        </p:spPr>
      </p:pic>
      <p:pic>
        <p:nvPicPr>
          <p:cNvPr id="13" name="Picture 2"/>
          <p:cNvPicPr>
            <a:picLocks noChangeAspect="1" noChangeArrowheads="1"/>
          </p:cNvPicPr>
          <p:nvPr/>
        </p:nvPicPr>
        <p:blipFill>
          <a:blip r:embed="rId6" cstate="print"/>
          <a:srcRect l="37534" t="34120" r="35167" b="29761"/>
          <a:stretch>
            <a:fillRect/>
          </a:stretch>
        </p:blipFill>
        <p:spPr bwMode="auto">
          <a:xfrm>
            <a:off x="5348748" y="1342832"/>
            <a:ext cx="794888" cy="657408"/>
          </a:xfrm>
          <a:prstGeom prst="rect">
            <a:avLst/>
          </a:prstGeom>
          <a:noFill/>
          <a:ln w="9525">
            <a:noFill/>
            <a:miter lim="800000"/>
            <a:headEnd/>
            <a:tailEnd/>
          </a:ln>
        </p:spPr>
      </p:pic>
      <p:grpSp>
        <p:nvGrpSpPr>
          <p:cNvPr id="3" name="67 Grupo"/>
          <p:cNvGrpSpPr/>
          <p:nvPr/>
        </p:nvGrpSpPr>
        <p:grpSpPr>
          <a:xfrm>
            <a:off x="1976420" y="4821091"/>
            <a:ext cx="928694" cy="679611"/>
            <a:chOff x="1976420" y="4643446"/>
            <a:chExt cx="928694" cy="679611"/>
          </a:xfrm>
        </p:grpSpPr>
        <p:pic>
          <p:nvPicPr>
            <p:cNvPr id="24586" name="Picture 10" descr="http://t3.gstatic.com/images?q=tbn:ANd9GcTwYf0du4eSlCHW-IaXlqAQwqplqmJINHTz_wXVG5C5YCmhSLJZuw"/>
            <p:cNvPicPr>
              <a:picLocks noChangeAspect="1" noChangeArrowheads="1"/>
            </p:cNvPicPr>
            <p:nvPr/>
          </p:nvPicPr>
          <p:blipFill>
            <a:blip r:embed="rId7"/>
            <a:srcRect/>
            <a:stretch>
              <a:fillRect/>
            </a:stretch>
          </p:blipFill>
          <p:spPr bwMode="auto">
            <a:xfrm>
              <a:off x="2071670" y="4643446"/>
              <a:ext cx="666755" cy="500066"/>
            </a:xfrm>
            <a:prstGeom prst="rect">
              <a:avLst/>
            </a:prstGeom>
            <a:noFill/>
          </p:spPr>
        </p:pic>
        <p:sp>
          <p:nvSpPr>
            <p:cNvPr id="31" name="30 Rectángulo"/>
            <p:cNvSpPr/>
            <p:nvPr/>
          </p:nvSpPr>
          <p:spPr>
            <a:xfrm>
              <a:off x="1976420" y="5076836"/>
              <a:ext cx="928694" cy="24622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Sello Digital</a:t>
              </a:r>
              <a:endParaRPr lang="es-ES" sz="1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69" name="68 Flecha derecha"/>
          <p:cNvSpPr/>
          <p:nvPr/>
        </p:nvSpPr>
        <p:spPr>
          <a:xfrm>
            <a:off x="2786050" y="4857760"/>
            <a:ext cx="3857652" cy="142876"/>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MX"/>
          </a:p>
        </p:txBody>
      </p:sp>
      <p:grpSp>
        <p:nvGrpSpPr>
          <p:cNvPr id="6" name="69 Grupo"/>
          <p:cNvGrpSpPr/>
          <p:nvPr/>
        </p:nvGrpSpPr>
        <p:grpSpPr>
          <a:xfrm>
            <a:off x="8290537" y="5143512"/>
            <a:ext cx="567743" cy="592503"/>
            <a:chOff x="1428728" y="2571744"/>
            <a:chExt cx="567743" cy="592503"/>
          </a:xfrm>
        </p:grpSpPr>
        <p:pic>
          <p:nvPicPr>
            <p:cNvPr id="71" name="Picture 4" descr="http://t0.gstatic.com/images?q=tbn:ANd9GcQ0VNtRls6S6CRbePWEc9OId1JyhEDk4xr33buFJOxWIaLK_v1E_g52qHda"/>
            <p:cNvPicPr>
              <a:picLocks noChangeAspect="1" noChangeArrowheads="1"/>
            </p:cNvPicPr>
            <p:nvPr/>
          </p:nvPicPr>
          <p:blipFill>
            <a:blip r:embed="rId8"/>
            <a:srcRect/>
            <a:stretch>
              <a:fillRect/>
            </a:stretch>
          </p:blipFill>
          <p:spPr bwMode="auto">
            <a:xfrm>
              <a:off x="1428728" y="2571744"/>
              <a:ext cx="567743" cy="441237"/>
            </a:xfrm>
            <a:prstGeom prst="rect">
              <a:avLst/>
            </a:prstGeom>
            <a:noFill/>
          </p:spPr>
        </p:pic>
        <p:sp>
          <p:nvSpPr>
            <p:cNvPr id="72" name="71 Rectángulo"/>
            <p:cNvSpPr/>
            <p:nvPr/>
          </p:nvSpPr>
          <p:spPr>
            <a:xfrm>
              <a:off x="1462066" y="2952747"/>
              <a:ext cx="507587" cy="21150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COVE</a:t>
              </a:r>
              <a:endParaRPr lang="es-ES" sz="1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grpSp>
        <p:nvGrpSpPr>
          <p:cNvPr id="7" name="72 Grupo"/>
          <p:cNvGrpSpPr/>
          <p:nvPr/>
        </p:nvGrpSpPr>
        <p:grpSpPr>
          <a:xfrm>
            <a:off x="7247542" y="5143513"/>
            <a:ext cx="1071570" cy="642941"/>
            <a:chOff x="447646" y="2571745"/>
            <a:chExt cx="1071570" cy="642941"/>
          </a:xfrm>
        </p:grpSpPr>
        <p:pic>
          <p:nvPicPr>
            <p:cNvPr id="74" name="Picture 6" descr="http://www.cepe.com.mx/imagenes/captura-digitalizacion.JPG"/>
            <p:cNvPicPr>
              <a:picLocks noChangeAspect="1" noChangeArrowheads="1"/>
            </p:cNvPicPr>
            <p:nvPr/>
          </p:nvPicPr>
          <p:blipFill>
            <a:blip r:embed="rId9" cstate="print"/>
            <a:srcRect/>
            <a:stretch>
              <a:fillRect/>
            </a:stretch>
          </p:blipFill>
          <p:spPr bwMode="auto">
            <a:xfrm>
              <a:off x="571473" y="2571745"/>
              <a:ext cx="785818" cy="500066"/>
            </a:xfrm>
            <a:prstGeom prst="rect">
              <a:avLst/>
            </a:prstGeom>
            <a:noFill/>
          </p:spPr>
        </p:pic>
        <p:sp>
          <p:nvSpPr>
            <p:cNvPr id="75" name="74 Rectángulo"/>
            <p:cNvSpPr/>
            <p:nvPr/>
          </p:nvSpPr>
          <p:spPr>
            <a:xfrm>
              <a:off x="447646" y="2968465"/>
              <a:ext cx="1071570" cy="24622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Digitalización</a:t>
              </a:r>
              <a:endParaRPr lang="es-ES" sz="1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grpSp>
        <p:nvGrpSpPr>
          <p:cNvPr id="14" name="78 Grupo"/>
          <p:cNvGrpSpPr/>
          <p:nvPr/>
        </p:nvGrpSpPr>
        <p:grpSpPr>
          <a:xfrm>
            <a:off x="6429388" y="5072074"/>
            <a:ext cx="928694" cy="679611"/>
            <a:chOff x="1976420" y="4643446"/>
            <a:chExt cx="928694" cy="679611"/>
          </a:xfrm>
        </p:grpSpPr>
        <p:pic>
          <p:nvPicPr>
            <p:cNvPr id="80" name="Picture 10" descr="http://t3.gstatic.com/images?q=tbn:ANd9GcTwYf0du4eSlCHW-IaXlqAQwqplqmJINHTz_wXVG5C5YCmhSLJZuw"/>
            <p:cNvPicPr>
              <a:picLocks noChangeAspect="1" noChangeArrowheads="1"/>
            </p:cNvPicPr>
            <p:nvPr/>
          </p:nvPicPr>
          <p:blipFill>
            <a:blip r:embed="rId7"/>
            <a:srcRect/>
            <a:stretch>
              <a:fillRect/>
            </a:stretch>
          </p:blipFill>
          <p:spPr bwMode="auto">
            <a:xfrm>
              <a:off x="2071670" y="4643446"/>
              <a:ext cx="666755" cy="500066"/>
            </a:xfrm>
            <a:prstGeom prst="rect">
              <a:avLst/>
            </a:prstGeom>
            <a:noFill/>
          </p:spPr>
        </p:pic>
        <p:sp>
          <p:nvSpPr>
            <p:cNvPr id="81" name="80 Rectángulo"/>
            <p:cNvSpPr/>
            <p:nvPr/>
          </p:nvSpPr>
          <p:spPr>
            <a:xfrm>
              <a:off x="1976420" y="5076836"/>
              <a:ext cx="928694" cy="24622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Sello Digital</a:t>
              </a:r>
              <a:endParaRPr lang="es-ES" sz="1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grpSp>
        <p:nvGrpSpPr>
          <p:cNvPr id="15" name="90 Grupo"/>
          <p:cNvGrpSpPr/>
          <p:nvPr/>
        </p:nvGrpSpPr>
        <p:grpSpPr>
          <a:xfrm>
            <a:off x="4090984" y="5429264"/>
            <a:ext cx="1095383" cy="571504"/>
            <a:chOff x="4071934" y="5786454"/>
            <a:chExt cx="1095383" cy="571504"/>
          </a:xfrm>
        </p:grpSpPr>
        <p:sp>
          <p:nvSpPr>
            <p:cNvPr id="86" name="85 Rectángulo"/>
            <p:cNvSpPr/>
            <p:nvPr/>
          </p:nvSpPr>
          <p:spPr>
            <a:xfrm>
              <a:off x="4071934" y="6080959"/>
              <a:ext cx="984757" cy="276999"/>
            </a:xfrm>
            <a:prstGeom prst="rect">
              <a:avLst/>
            </a:prstGeom>
          </p:spPr>
          <p:style>
            <a:lnRef idx="0">
              <a:schemeClr val="accent3"/>
            </a:lnRef>
            <a:fillRef idx="3">
              <a:schemeClr val="accent3"/>
            </a:fillRef>
            <a:effectRef idx="3">
              <a:schemeClr val="accent3"/>
            </a:effectRef>
            <a:fontRef idx="minor">
              <a:schemeClr val="lt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eDocument</a:t>
              </a:r>
              <a:endParaRPr lang="es-E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9" name="Picture 10" descr="http://t3.gstatic.com/images?q=tbn:ANd9GcTwYf0du4eSlCHW-IaXlqAQwqplqmJINHTz_wXVG5C5YCmhSLJZuw"/>
            <p:cNvPicPr>
              <a:picLocks noChangeAspect="1" noChangeArrowheads="1"/>
            </p:cNvPicPr>
            <p:nvPr/>
          </p:nvPicPr>
          <p:blipFill>
            <a:blip r:embed="rId10" cstate="print"/>
            <a:srcRect/>
            <a:stretch>
              <a:fillRect/>
            </a:stretch>
          </p:blipFill>
          <p:spPr bwMode="auto">
            <a:xfrm>
              <a:off x="4786314" y="5786454"/>
              <a:ext cx="381003" cy="285752"/>
            </a:xfrm>
            <a:prstGeom prst="rect">
              <a:avLst/>
            </a:prstGeom>
            <a:noFill/>
          </p:spPr>
        </p:pic>
      </p:grpSp>
      <p:grpSp>
        <p:nvGrpSpPr>
          <p:cNvPr id="17" name="97 Grupo"/>
          <p:cNvGrpSpPr/>
          <p:nvPr/>
        </p:nvGrpSpPr>
        <p:grpSpPr>
          <a:xfrm>
            <a:off x="323820" y="2274089"/>
            <a:ext cx="7605766" cy="797721"/>
            <a:chOff x="323820" y="2416965"/>
            <a:chExt cx="7605766" cy="797721"/>
          </a:xfrm>
        </p:grpSpPr>
        <p:grpSp>
          <p:nvGrpSpPr>
            <p:cNvPr id="18" name="25 Grupo"/>
            <p:cNvGrpSpPr/>
            <p:nvPr/>
          </p:nvGrpSpPr>
          <p:grpSpPr>
            <a:xfrm>
              <a:off x="1366815" y="2571744"/>
              <a:ext cx="567743" cy="592503"/>
              <a:chOff x="1428728" y="2571744"/>
              <a:chExt cx="567743" cy="592503"/>
            </a:xfrm>
          </p:grpSpPr>
          <p:pic>
            <p:nvPicPr>
              <p:cNvPr id="24580" name="Picture 4" descr="http://t0.gstatic.com/images?q=tbn:ANd9GcQ0VNtRls6S6CRbePWEc9OId1JyhEDk4xr33buFJOxWIaLK_v1E_g52qHda"/>
              <p:cNvPicPr>
                <a:picLocks noChangeAspect="1" noChangeArrowheads="1"/>
              </p:cNvPicPr>
              <p:nvPr/>
            </p:nvPicPr>
            <p:blipFill>
              <a:blip r:embed="rId8"/>
              <a:srcRect/>
              <a:stretch>
                <a:fillRect/>
              </a:stretch>
            </p:blipFill>
            <p:spPr bwMode="auto">
              <a:xfrm>
                <a:off x="1428728" y="2571744"/>
                <a:ext cx="567743" cy="441237"/>
              </a:xfrm>
              <a:prstGeom prst="rect">
                <a:avLst/>
              </a:prstGeom>
              <a:noFill/>
            </p:spPr>
          </p:pic>
          <p:sp>
            <p:nvSpPr>
              <p:cNvPr id="16" name="15 Rectángulo"/>
              <p:cNvSpPr/>
              <p:nvPr/>
            </p:nvSpPr>
            <p:spPr>
              <a:xfrm>
                <a:off x="1462066" y="2952747"/>
                <a:ext cx="507587" cy="21150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COVE</a:t>
                </a:r>
                <a:endParaRPr lang="es-ES" sz="1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grpSp>
          <p:nvGrpSpPr>
            <p:cNvPr id="20" name="28 Grupo"/>
            <p:cNvGrpSpPr/>
            <p:nvPr/>
          </p:nvGrpSpPr>
          <p:grpSpPr>
            <a:xfrm>
              <a:off x="323820" y="2571745"/>
              <a:ext cx="1071570" cy="642941"/>
              <a:chOff x="447646" y="2571745"/>
              <a:chExt cx="1071570" cy="642941"/>
            </a:xfrm>
          </p:grpSpPr>
          <p:pic>
            <p:nvPicPr>
              <p:cNvPr id="24582" name="Picture 6" descr="http://www.cepe.com.mx/imagenes/captura-digitalizacion.JPG"/>
              <p:cNvPicPr>
                <a:picLocks noChangeAspect="1" noChangeArrowheads="1"/>
              </p:cNvPicPr>
              <p:nvPr/>
            </p:nvPicPr>
            <p:blipFill>
              <a:blip r:embed="rId9" cstate="print"/>
              <a:srcRect/>
              <a:stretch>
                <a:fillRect/>
              </a:stretch>
            </p:blipFill>
            <p:spPr bwMode="auto">
              <a:xfrm>
                <a:off x="571473" y="2571745"/>
                <a:ext cx="785818" cy="500066"/>
              </a:xfrm>
              <a:prstGeom prst="rect">
                <a:avLst/>
              </a:prstGeom>
              <a:noFill/>
            </p:spPr>
          </p:pic>
          <p:sp>
            <p:nvSpPr>
              <p:cNvPr id="19" name="18 Rectángulo"/>
              <p:cNvSpPr/>
              <p:nvPr/>
            </p:nvSpPr>
            <p:spPr>
              <a:xfrm>
                <a:off x="447646" y="2968465"/>
                <a:ext cx="1071570" cy="24622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Digitalización</a:t>
                </a:r>
                <a:endParaRPr lang="es-ES" sz="1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grpSp>
          <p:nvGrpSpPr>
            <p:cNvPr id="21" name="27 Grupo"/>
            <p:cNvGrpSpPr/>
            <p:nvPr/>
          </p:nvGrpSpPr>
          <p:grpSpPr>
            <a:xfrm>
              <a:off x="2071670" y="2571744"/>
              <a:ext cx="571504" cy="642942"/>
              <a:chOff x="2000232" y="2571744"/>
              <a:chExt cx="571504" cy="642942"/>
            </a:xfrm>
          </p:grpSpPr>
          <p:pic>
            <p:nvPicPr>
              <p:cNvPr id="24584" name="Picture 8" descr="http://t3.gstatic.com/images?q=tbn:ANd9GcRvrK3QRib7e33ilFlC2YVTXUYSWroEtyFiIQmUC1fEz2zqI65v"/>
              <p:cNvPicPr>
                <a:picLocks noChangeAspect="1" noChangeArrowheads="1"/>
              </p:cNvPicPr>
              <p:nvPr/>
            </p:nvPicPr>
            <p:blipFill>
              <a:blip r:embed="rId11" cstate="print"/>
              <a:srcRect/>
              <a:stretch>
                <a:fillRect/>
              </a:stretch>
            </p:blipFill>
            <p:spPr bwMode="auto">
              <a:xfrm>
                <a:off x="2000232" y="2571744"/>
                <a:ext cx="531183" cy="428628"/>
              </a:xfrm>
              <a:prstGeom prst="rect">
                <a:avLst/>
              </a:prstGeom>
              <a:noFill/>
            </p:spPr>
          </p:pic>
          <p:sp>
            <p:nvSpPr>
              <p:cNvPr id="27" name="26 Rectángulo"/>
              <p:cNvSpPr/>
              <p:nvPr/>
            </p:nvSpPr>
            <p:spPr>
              <a:xfrm>
                <a:off x="2064149" y="2968465"/>
                <a:ext cx="507587" cy="24622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FIEL</a:t>
                </a:r>
                <a:endParaRPr lang="es-ES" sz="1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3" name="32 Flecha derecha"/>
            <p:cNvSpPr/>
            <p:nvPr/>
          </p:nvSpPr>
          <p:spPr>
            <a:xfrm>
              <a:off x="2714612" y="2723373"/>
              <a:ext cx="1071570" cy="142876"/>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dirty="0" smtClean="0"/>
                <a:t>INICIO</a:t>
              </a:r>
              <a:endParaRPr lang="es-MX" dirty="0"/>
            </a:p>
          </p:txBody>
        </p:sp>
        <p:sp>
          <p:nvSpPr>
            <p:cNvPr id="35" name="34 Flecha derecha"/>
            <p:cNvSpPr/>
            <p:nvPr/>
          </p:nvSpPr>
          <p:spPr>
            <a:xfrm>
              <a:off x="5500694" y="2723373"/>
              <a:ext cx="1071570" cy="142876"/>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a:p>
          </p:txBody>
        </p:sp>
        <p:grpSp>
          <p:nvGrpSpPr>
            <p:cNvPr id="22" name="53 Grupo"/>
            <p:cNvGrpSpPr/>
            <p:nvPr/>
          </p:nvGrpSpPr>
          <p:grpSpPr>
            <a:xfrm>
              <a:off x="4087309" y="2416965"/>
              <a:ext cx="984757" cy="511969"/>
              <a:chOff x="4087309" y="2265336"/>
              <a:chExt cx="984757" cy="511969"/>
            </a:xfrm>
          </p:grpSpPr>
          <p:sp>
            <p:nvSpPr>
              <p:cNvPr id="34" name="33 Rectángulo"/>
              <p:cNvSpPr/>
              <p:nvPr/>
            </p:nvSpPr>
            <p:spPr>
              <a:xfrm>
                <a:off x="4087309" y="2500306"/>
                <a:ext cx="984757" cy="276999"/>
              </a:xfrm>
              <a:prstGeom prst="rect">
                <a:avLst/>
              </a:prstGeom>
            </p:spPr>
            <p:style>
              <a:lnRef idx="0">
                <a:schemeClr val="accent3"/>
              </a:lnRef>
              <a:fillRef idx="3">
                <a:schemeClr val="accent3"/>
              </a:fillRef>
              <a:effectRef idx="3">
                <a:schemeClr val="accent3"/>
              </a:effectRef>
              <a:fontRef idx="minor">
                <a:schemeClr val="lt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eDocument</a:t>
                </a:r>
                <a:endParaRPr lang="es-E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9" name="Picture 8" descr="http://t3.gstatic.com/images?q=tbn:ANd9GcRvrK3QRib7e33ilFlC2YVTXUYSWroEtyFiIQmUC1fEz2zqI65v"/>
              <p:cNvPicPr>
                <a:picLocks noChangeAspect="1" noChangeArrowheads="1"/>
              </p:cNvPicPr>
              <p:nvPr/>
            </p:nvPicPr>
            <p:blipFill>
              <a:blip r:embed="rId12" cstate="print"/>
              <a:srcRect/>
              <a:stretch>
                <a:fillRect/>
              </a:stretch>
            </p:blipFill>
            <p:spPr bwMode="auto">
              <a:xfrm>
                <a:off x="4857752" y="2265336"/>
                <a:ext cx="214314" cy="180995"/>
              </a:xfrm>
              <a:prstGeom prst="rect">
                <a:avLst/>
              </a:prstGeom>
              <a:noFill/>
            </p:spPr>
          </p:pic>
        </p:grpSp>
        <p:grpSp>
          <p:nvGrpSpPr>
            <p:cNvPr id="23" name="92 Grupo"/>
            <p:cNvGrpSpPr/>
            <p:nvPr/>
          </p:nvGrpSpPr>
          <p:grpSpPr>
            <a:xfrm>
              <a:off x="7072330" y="2500306"/>
              <a:ext cx="857256" cy="603411"/>
              <a:chOff x="7843860" y="2357430"/>
              <a:chExt cx="857256" cy="603411"/>
            </a:xfrm>
          </p:grpSpPr>
          <p:sp>
            <p:nvSpPr>
              <p:cNvPr id="37" name="36 Rectángulo"/>
              <p:cNvSpPr/>
              <p:nvPr/>
            </p:nvSpPr>
            <p:spPr>
              <a:xfrm>
                <a:off x="7843860" y="2714620"/>
                <a:ext cx="857256" cy="24622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Pedimento</a:t>
                </a:r>
                <a:endParaRPr lang="es-ES" sz="1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4589" name="Picture 13"/>
              <p:cNvPicPr>
                <a:picLocks noChangeAspect="1" noChangeArrowheads="1"/>
              </p:cNvPicPr>
              <p:nvPr/>
            </p:nvPicPr>
            <p:blipFill>
              <a:blip r:embed="rId13" cstate="print"/>
              <a:srcRect/>
              <a:stretch>
                <a:fillRect/>
              </a:stretch>
            </p:blipFill>
            <p:spPr bwMode="auto">
              <a:xfrm>
                <a:off x="7929586" y="2357430"/>
                <a:ext cx="597575" cy="428627"/>
              </a:xfrm>
              <a:prstGeom prst="rect">
                <a:avLst/>
              </a:prstGeom>
              <a:noFill/>
              <a:ln w="9525">
                <a:noFill/>
                <a:miter lim="800000"/>
                <a:headEnd/>
                <a:tailEnd/>
              </a:ln>
              <a:effectLst/>
            </p:spPr>
          </p:pic>
        </p:grpSp>
      </p:grpSp>
      <p:sp>
        <p:nvSpPr>
          <p:cNvPr id="99" name="98 Flecha derecha"/>
          <p:cNvSpPr/>
          <p:nvPr/>
        </p:nvSpPr>
        <p:spPr>
          <a:xfrm>
            <a:off x="5572132" y="6072206"/>
            <a:ext cx="1071570" cy="142876"/>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MX"/>
          </a:p>
        </p:txBody>
      </p:sp>
      <p:grpSp>
        <p:nvGrpSpPr>
          <p:cNvPr id="24" name="99 Grupo"/>
          <p:cNvGrpSpPr/>
          <p:nvPr/>
        </p:nvGrpSpPr>
        <p:grpSpPr>
          <a:xfrm>
            <a:off x="6929454" y="5825985"/>
            <a:ext cx="857256" cy="603411"/>
            <a:chOff x="7843860" y="2357430"/>
            <a:chExt cx="857256" cy="603411"/>
          </a:xfrm>
        </p:grpSpPr>
        <p:sp>
          <p:nvSpPr>
            <p:cNvPr id="101" name="100 Rectángulo"/>
            <p:cNvSpPr/>
            <p:nvPr/>
          </p:nvSpPr>
          <p:spPr>
            <a:xfrm>
              <a:off x="7843860" y="2714620"/>
              <a:ext cx="857256" cy="24622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Pedimento</a:t>
              </a:r>
              <a:endParaRPr lang="es-ES" sz="1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 name="Picture 13"/>
            <p:cNvPicPr>
              <a:picLocks noChangeAspect="1" noChangeArrowheads="1"/>
            </p:cNvPicPr>
            <p:nvPr/>
          </p:nvPicPr>
          <p:blipFill>
            <a:blip r:embed="rId13" cstate="print"/>
            <a:srcRect/>
            <a:stretch>
              <a:fillRect/>
            </a:stretch>
          </p:blipFill>
          <p:spPr bwMode="auto">
            <a:xfrm>
              <a:off x="7929586" y="2357430"/>
              <a:ext cx="597575" cy="428627"/>
            </a:xfrm>
            <a:prstGeom prst="rect">
              <a:avLst/>
            </a:prstGeom>
            <a:noFill/>
            <a:ln w="9525">
              <a:noFill/>
              <a:miter lim="800000"/>
              <a:headEnd/>
              <a:tailEnd/>
            </a:ln>
            <a:effectLst/>
          </p:spPr>
        </p:pic>
      </p:grpSp>
      <p:grpSp>
        <p:nvGrpSpPr>
          <p:cNvPr id="25" name="102 Grupo"/>
          <p:cNvGrpSpPr/>
          <p:nvPr/>
        </p:nvGrpSpPr>
        <p:grpSpPr>
          <a:xfrm>
            <a:off x="2071670" y="3286124"/>
            <a:ext cx="6354221" cy="1246353"/>
            <a:chOff x="2071670" y="3429000"/>
            <a:chExt cx="6354221" cy="1246353"/>
          </a:xfrm>
        </p:grpSpPr>
        <p:grpSp>
          <p:nvGrpSpPr>
            <p:cNvPr id="26" name="38 Grupo"/>
            <p:cNvGrpSpPr/>
            <p:nvPr/>
          </p:nvGrpSpPr>
          <p:grpSpPr>
            <a:xfrm>
              <a:off x="7858148" y="3429000"/>
              <a:ext cx="567743" cy="592503"/>
              <a:chOff x="1428728" y="2571744"/>
              <a:chExt cx="567743" cy="592503"/>
            </a:xfrm>
          </p:grpSpPr>
          <p:pic>
            <p:nvPicPr>
              <p:cNvPr id="40" name="Picture 4" descr="http://t0.gstatic.com/images?q=tbn:ANd9GcQ0VNtRls6S6CRbePWEc9OId1JyhEDk4xr33buFJOxWIaLK_v1E_g52qHda"/>
              <p:cNvPicPr>
                <a:picLocks noChangeAspect="1" noChangeArrowheads="1"/>
              </p:cNvPicPr>
              <p:nvPr/>
            </p:nvPicPr>
            <p:blipFill>
              <a:blip r:embed="rId8"/>
              <a:srcRect/>
              <a:stretch>
                <a:fillRect/>
              </a:stretch>
            </p:blipFill>
            <p:spPr bwMode="auto">
              <a:xfrm>
                <a:off x="1428728" y="2571744"/>
                <a:ext cx="567743" cy="441237"/>
              </a:xfrm>
              <a:prstGeom prst="rect">
                <a:avLst/>
              </a:prstGeom>
              <a:noFill/>
            </p:spPr>
          </p:pic>
          <p:sp>
            <p:nvSpPr>
              <p:cNvPr id="41" name="40 Rectángulo"/>
              <p:cNvSpPr/>
              <p:nvPr/>
            </p:nvSpPr>
            <p:spPr>
              <a:xfrm>
                <a:off x="1462066" y="2952747"/>
                <a:ext cx="507587" cy="21150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COVE</a:t>
                </a:r>
                <a:endParaRPr lang="es-ES" sz="1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grpSp>
          <p:nvGrpSpPr>
            <p:cNvPr id="28" name="41 Grupo"/>
            <p:cNvGrpSpPr/>
            <p:nvPr/>
          </p:nvGrpSpPr>
          <p:grpSpPr>
            <a:xfrm>
              <a:off x="6815153" y="3429001"/>
              <a:ext cx="1071570" cy="642941"/>
              <a:chOff x="447646" y="2571745"/>
              <a:chExt cx="1071570" cy="642941"/>
            </a:xfrm>
          </p:grpSpPr>
          <p:pic>
            <p:nvPicPr>
              <p:cNvPr id="43" name="Picture 6" descr="http://www.cepe.com.mx/imagenes/captura-digitalizacion.JPG"/>
              <p:cNvPicPr>
                <a:picLocks noChangeAspect="1" noChangeArrowheads="1"/>
              </p:cNvPicPr>
              <p:nvPr/>
            </p:nvPicPr>
            <p:blipFill>
              <a:blip r:embed="rId9" cstate="print"/>
              <a:srcRect/>
              <a:stretch>
                <a:fillRect/>
              </a:stretch>
            </p:blipFill>
            <p:spPr bwMode="auto">
              <a:xfrm>
                <a:off x="571473" y="2571745"/>
                <a:ext cx="785818" cy="500066"/>
              </a:xfrm>
              <a:prstGeom prst="rect">
                <a:avLst/>
              </a:prstGeom>
              <a:noFill/>
            </p:spPr>
          </p:pic>
          <p:sp>
            <p:nvSpPr>
              <p:cNvPr id="44" name="43 Rectángulo"/>
              <p:cNvSpPr/>
              <p:nvPr/>
            </p:nvSpPr>
            <p:spPr>
              <a:xfrm>
                <a:off x="447646" y="2968465"/>
                <a:ext cx="1071570" cy="24622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Digitalización</a:t>
                </a:r>
                <a:endParaRPr lang="es-ES" sz="1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45" name="44 Flecha derecha"/>
            <p:cNvSpPr/>
            <p:nvPr/>
          </p:nvSpPr>
          <p:spPr>
            <a:xfrm flipH="1">
              <a:off x="5500694" y="3643314"/>
              <a:ext cx="1000132" cy="14287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MX" dirty="0" smtClean="0"/>
                <a:t>INICIO</a:t>
              </a:r>
              <a:endParaRPr lang="es-MX" dirty="0"/>
            </a:p>
          </p:txBody>
        </p:sp>
        <p:sp>
          <p:nvSpPr>
            <p:cNvPr id="46" name="45 Rectángulo"/>
            <p:cNvSpPr/>
            <p:nvPr/>
          </p:nvSpPr>
          <p:spPr>
            <a:xfrm>
              <a:off x="4090984" y="3571876"/>
              <a:ext cx="984757" cy="276999"/>
            </a:xfrm>
            <a:prstGeom prst="rect">
              <a:avLst/>
            </a:prstGeom>
          </p:spPr>
          <p:style>
            <a:lnRef idx="0">
              <a:schemeClr val="accent1"/>
            </a:lnRef>
            <a:fillRef idx="3">
              <a:schemeClr val="accent1"/>
            </a:fillRef>
            <a:effectRef idx="3">
              <a:schemeClr val="accent1"/>
            </a:effectRef>
            <a:fontRef idx="minor">
              <a:schemeClr val="lt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eDocument</a:t>
              </a:r>
              <a:endParaRPr lang="es-E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7" name="46 Flecha derecha"/>
            <p:cNvSpPr/>
            <p:nvPr/>
          </p:nvSpPr>
          <p:spPr>
            <a:xfrm rot="10800000">
              <a:off x="2714612" y="3643315"/>
              <a:ext cx="1071570" cy="14287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MX"/>
            </a:p>
          </p:txBody>
        </p:sp>
        <p:grpSp>
          <p:nvGrpSpPr>
            <p:cNvPr id="29" name="50 Grupo"/>
            <p:cNvGrpSpPr/>
            <p:nvPr/>
          </p:nvGrpSpPr>
          <p:grpSpPr>
            <a:xfrm>
              <a:off x="2071670" y="3786190"/>
              <a:ext cx="571504" cy="642942"/>
              <a:chOff x="2000232" y="2571744"/>
              <a:chExt cx="571504" cy="642942"/>
            </a:xfrm>
          </p:grpSpPr>
          <p:pic>
            <p:nvPicPr>
              <p:cNvPr id="52" name="Picture 8" descr="http://t3.gstatic.com/images?q=tbn:ANd9GcRvrK3QRib7e33ilFlC2YVTXUYSWroEtyFiIQmUC1fEz2zqI65v"/>
              <p:cNvPicPr>
                <a:picLocks noChangeAspect="1" noChangeArrowheads="1"/>
              </p:cNvPicPr>
              <p:nvPr/>
            </p:nvPicPr>
            <p:blipFill>
              <a:blip r:embed="rId11" cstate="print"/>
              <a:srcRect/>
              <a:stretch>
                <a:fillRect/>
              </a:stretch>
            </p:blipFill>
            <p:spPr bwMode="auto">
              <a:xfrm>
                <a:off x="2000232" y="2571744"/>
                <a:ext cx="531183" cy="428628"/>
              </a:xfrm>
              <a:prstGeom prst="rect">
                <a:avLst/>
              </a:prstGeom>
              <a:noFill/>
            </p:spPr>
          </p:pic>
          <p:sp>
            <p:nvSpPr>
              <p:cNvPr id="53" name="52 Rectángulo"/>
              <p:cNvSpPr/>
              <p:nvPr/>
            </p:nvSpPr>
            <p:spPr>
              <a:xfrm>
                <a:off x="2064149" y="2968465"/>
                <a:ext cx="507587" cy="24622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FIEL</a:t>
                </a:r>
                <a:endParaRPr lang="es-ES" sz="1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55" name="54 Flecha derecha"/>
            <p:cNvSpPr/>
            <p:nvPr/>
          </p:nvSpPr>
          <p:spPr>
            <a:xfrm>
              <a:off x="2714612" y="4214818"/>
              <a:ext cx="1071570" cy="14287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MX"/>
            </a:p>
          </p:txBody>
        </p:sp>
        <p:sp>
          <p:nvSpPr>
            <p:cNvPr id="56" name="55 Flecha derecha"/>
            <p:cNvSpPr/>
            <p:nvPr/>
          </p:nvSpPr>
          <p:spPr>
            <a:xfrm>
              <a:off x="5500694" y="4214818"/>
              <a:ext cx="1071570" cy="14287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MX"/>
            </a:p>
          </p:txBody>
        </p:sp>
        <p:grpSp>
          <p:nvGrpSpPr>
            <p:cNvPr id="30" name="56 Grupo"/>
            <p:cNvGrpSpPr/>
            <p:nvPr/>
          </p:nvGrpSpPr>
          <p:grpSpPr>
            <a:xfrm>
              <a:off x="4087309" y="3908410"/>
              <a:ext cx="984757" cy="511969"/>
              <a:chOff x="4087309" y="2265336"/>
              <a:chExt cx="984757" cy="511969"/>
            </a:xfrm>
          </p:grpSpPr>
          <p:sp>
            <p:nvSpPr>
              <p:cNvPr id="58" name="57 Rectángulo"/>
              <p:cNvSpPr/>
              <p:nvPr/>
            </p:nvSpPr>
            <p:spPr>
              <a:xfrm>
                <a:off x="4087309" y="2500306"/>
                <a:ext cx="984757" cy="276999"/>
              </a:xfrm>
              <a:prstGeom prst="rect">
                <a:avLst/>
              </a:prstGeom>
            </p:spPr>
            <p:style>
              <a:lnRef idx="0">
                <a:schemeClr val="accent3"/>
              </a:lnRef>
              <a:fillRef idx="3">
                <a:schemeClr val="accent3"/>
              </a:fillRef>
              <a:effectRef idx="3">
                <a:schemeClr val="accent3"/>
              </a:effectRef>
              <a:fontRef idx="minor">
                <a:schemeClr val="lt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eDocument</a:t>
                </a:r>
                <a:endParaRPr lang="es-E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9" name="Picture 8" descr="http://t3.gstatic.com/images?q=tbn:ANd9GcRvrK3QRib7e33ilFlC2YVTXUYSWroEtyFiIQmUC1fEz2zqI65v"/>
              <p:cNvPicPr>
                <a:picLocks noChangeAspect="1" noChangeArrowheads="1"/>
              </p:cNvPicPr>
              <p:nvPr/>
            </p:nvPicPr>
            <p:blipFill>
              <a:blip r:embed="rId12" cstate="print"/>
              <a:srcRect/>
              <a:stretch>
                <a:fillRect/>
              </a:stretch>
            </p:blipFill>
            <p:spPr bwMode="auto">
              <a:xfrm>
                <a:off x="4857752" y="2265336"/>
                <a:ext cx="214314" cy="180995"/>
              </a:xfrm>
              <a:prstGeom prst="rect">
                <a:avLst/>
              </a:prstGeom>
              <a:noFill/>
            </p:spPr>
          </p:pic>
        </p:grpSp>
        <p:grpSp>
          <p:nvGrpSpPr>
            <p:cNvPr id="32" name="93 Grupo"/>
            <p:cNvGrpSpPr/>
            <p:nvPr/>
          </p:nvGrpSpPr>
          <p:grpSpPr>
            <a:xfrm>
              <a:off x="7072330" y="4071942"/>
              <a:ext cx="857256" cy="603411"/>
              <a:chOff x="7843860" y="2357430"/>
              <a:chExt cx="857256" cy="603411"/>
            </a:xfrm>
          </p:grpSpPr>
          <p:sp>
            <p:nvSpPr>
              <p:cNvPr id="95" name="94 Rectángulo"/>
              <p:cNvSpPr/>
              <p:nvPr/>
            </p:nvSpPr>
            <p:spPr>
              <a:xfrm>
                <a:off x="7843860" y="2714620"/>
                <a:ext cx="857256" cy="24622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Pedimento</a:t>
                </a:r>
                <a:endParaRPr lang="es-ES" sz="1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96" name="Picture 13"/>
              <p:cNvPicPr>
                <a:picLocks noChangeAspect="1" noChangeArrowheads="1"/>
              </p:cNvPicPr>
              <p:nvPr/>
            </p:nvPicPr>
            <p:blipFill>
              <a:blip r:embed="rId13" cstate="print"/>
              <a:srcRect/>
              <a:stretch>
                <a:fillRect/>
              </a:stretch>
            </p:blipFill>
            <p:spPr bwMode="auto">
              <a:xfrm>
                <a:off x="7929586" y="2357430"/>
                <a:ext cx="597575" cy="428627"/>
              </a:xfrm>
              <a:prstGeom prst="rect">
                <a:avLst/>
              </a:prstGeom>
              <a:noFill/>
              <a:ln w="9525">
                <a:noFill/>
                <a:miter lim="800000"/>
                <a:headEnd/>
                <a:tailEnd/>
              </a:ln>
              <a:effectLst/>
            </p:spPr>
          </p:pic>
        </p:grpSp>
      </p:grpSp>
      <p:cxnSp>
        <p:nvCxnSpPr>
          <p:cNvPr id="109" name="108 Conector recto"/>
          <p:cNvCxnSpPr/>
          <p:nvPr/>
        </p:nvCxnSpPr>
        <p:spPr>
          <a:xfrm flipV="1">
            <a:off x="357158" y="3071810"/>
            <a:ext cx="8501122" cy="7143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0" name="109 Conector recto"/>
          <p:cNvCxnSpPr/>
          <p:nvPr/>
        </p:nvCxnSpPr>
        <p:spPr>
          <a:xfrm flipV="1">
            <a:off x="357158" y="4572008"/>
            <a:ext cx="8501122" cy="7143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2" name="111 CuadroTexto"/>
          <p:cNvSpPr txBox="1"/>
          <p:nvPr/>
        </p:nvSpPr>
        <p:spPr>
          <a:xfrm>
            <a:off x="871814" y="1643050"/>
            <a:ext cx="1414170" cy="246221"/>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s-MX" sz="1000" dirty="0" smtClean="0"/>
              <a:t>Importador/Exportador</a:t>
            </a:r>
            <a:endParaRPr lang="es-MX" sz="1000" dirty="0"/>
          </a:p>
        </p:txBody>
      </p:sp>
      <p:sp>
        <p:nvSpPr>
          <p:cNvPr id="113" name="112 CuadroTexto"/>
          <p:cNvSpPr txBox="1"/>
          <p:nvPr/>
        </p:nvSpPr>
        <p:spPr>
          <a:xfrm>
            <a:off x="7130481" y="1643050"/>
            <a:ext cx="1013419" cy="246221"/>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s-MX" sz="1000" dirty="0" smtClean="0"/>
              <a:t>Agente Aduanal</a:t>
            </a:r>
            <a:endParaRPr lang="es-MX" sz="1000" dirty="0"/>
          </a:p>
        </p:txBody>
      </p:sp>
      <p:sp>
        <p:nvSpPr>
          <p:cNvPr id="115" name="114 CuadroTexto"/>
          <p:cNvSpPr txBox="1"/>
          <p:nvPr/>
        </p:nvSpPr>
        <p:spPr>
          <a:xfrm rot="1512130">
            <a:off x="105795" y="1627464"/>
            <a:ext cx="393056" cy="58477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s-MX" sz="3200" dirty="0" smtClean="0"/>
              <a:t>1</a:t>
            </a:r>
            <a:endParaRPr lang="es-MX" sz="3200" dirty="0"/>
          </a:p>
        </p:txBody>
      </p:sp>
      <p:sp>
        <p:nvSpPr>
          <p:cNvPr id="118" name="117 CuadroTexto"/>
          <p:cNvSpPr txBox="1"/>
          <p:nvPr/>
        </p:nvSpPr>
        <p:spPr>
          <a:xfrm rot="1961728">
            <a:off x="123053" y="3274516"/>
            <a:ext cx="393056" cy="584775"/>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s-MX" sz="3200" dirty="0"/>
              <a:t>2</a:t>
            </a:r>
          </a:p>
        </p:txBody>
      </p:sp>
      <p:sp>
        <p:nvSpPr>
          <p:cNvPr id="120" name="119 CuadroTexto"/>
          <p:cNvSpPr txBox="1"/>
          <p:nvPr/>
        </p:nvSpPr>
        <p:spPr>
          <a:xfrm rot="1961728">
            <a:off x="126769" y="4856095"/>
            <a:ext cx="393056" cy="584775"/>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s-MX" sz="3200" dirty="0" smtClean="0"/>
              <a:t>3</a:t>
            </a:r>
            <a:endParaRPr lang="es-MX" sz="3200" dirty="0"/>
          </a:p>
        </p:txBody>
      </p:sp>
      <p:pic>
        <p:nvPicPr>
          <p:cNvPr id="27650" name="Picture 2" descr="http://dim-a.com/wp-content/uploads/2011/01/OK_Bonito.jpg"/>
          <p:cNvPicPr>
            <a:picLocks noChangeAspect="1" noChangeArrowheads="1"/>
          </p:cNvPicPr>
          <p:nvPr/>
        </p:nvPicPr>
        <p:blipFill>
          <a:blip r:embed="rId14"/>
          <a:srcRect/>
          <a:stretch>
            <a:fillRect/>
          </a:stretch>
        </p:blipFill>
        <p:spPr bwMode="auto">
          <a:xfrm>
            <a:off x="928662" y="4786322"/>
            <a:ext cx="1061957" cy="1163499"/>
          </a:xfrm>
          <a:prstGeom prst="rect">
            <a:avLst/>
          </a:prstGeom>
          <a:noFill/>
        </p:spPr>
      </p:pic>
      <p:sp>
        <p:nvSpPr>
          <p:cNvPr id="88" name="87 Flecha derecha"/>
          <p:cNvSpPr/>
          <p:nvPr/>
        </p:nvSpPr>
        <p:spPr>
          <a:xfrm flipH="1">
            <a:off x="5572132" y="5357826"/>
            <a:ext cx="1000132" cy="142876"/>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dirty="0" smtClean="0"/>
              <a:t>INICIO</a:t>
            </a:r>
            <a:endParaRPr lang="es-MX" dirty="0"/>
          </a:p>
        </p:txBody>
      </p:sp>
      <p:pic>
        <p:nvPicPr>
          <p:cNvPr id="85" name="Imagen 84" descr="LOGO NUEVO ELA.tif"/>
          <p:cNvPicPr>
            <a:picLocks noChangeAspect="1"/>
          </p:cNvPicPr>
          <p:nvPr/>
        </p:nvPicPr>
        <p:blipFill>
          <a:blip r:embed="rId15" cstate="print">
            <a:alphaModFix amt="73000"/>
            <a:extLst>
              <a:ext uri="{28A0092B-C50C-407E-A947-70E740481C1C}">
                <a14:useLocalDpi xmlns:a14="http://schemas.microsoft.com/office/drawing/2010/main" val="0"/>
              </a:ext>
            </a:extLst>
          </a:blip>
          <a:stretch>
            <a:fillRect/>
          </a:stretch>
        </p:blipFill>
        <p:spPr>
          <a:xfrm>
            <a:off x="16933" y="44624"/>
            <a:ext cx="3186915" cy="845065"/>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1000"/>
                                        <p:tgtEl>
                                          <p:spTgt spid="11"/>
                                        </p:tgtEl>
                                      </p:cBhvr>
                                    </p:animEffect>
                                  </p:childTnLst>
                                </p:cTn>
                              </p:par>
                            </p:childTnLst>
                          </p:cTn>
                        </p:par>
                        <p:par>
                          <p:cTn id="8" fill="hold">
                            <p:stCondLst>
                              <p:cond delay="1000"/>
                            </p:stCondLst>
                            <p:childTnLst>
                              <p:par>
                                <p:cTn id="9" presetID="8"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amond(in)">
                                      <p:cBhvr>
                                        <p:cTn id="11" dur="1000"/>
                                        <p:tgtEl>
                                          <p:spTgt spid="13"/>
                                        </p:tgtEl>
                                      </p:cBhvr>
                                    </p:animEffect>
                                  </p:childTnLst>
                                </p:cTn>
                              </p:par>
                            </p:childTnLst>
                          </p:cTn>
                        </p:par>
                        <p:par>
                          <p:cTn id="12" fill="hold">
                            <p:stCondLst>
                              <p:cond delay="2000"/>
                            </p:stCondLst>
                            <p:childTnLst>
                              <p:par>
                                <p:cTn id="13" presetID="8" presetClass="entr" presetSubtype="16"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amond(in)">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vu.bmp"/>
          <p:cNvPicPr>
            <a:picLocks noChangeAspect="1"/>
          </p:cNvPicPr>
          <p:nvPr/>
        </p:nvPicPr>
        <p:blipFill>
          <a:blip r:embed="rId2">
            <a:lum bright="67000" contrast="-88000"/>
          </a:blip>
          <a:stretch>
            <a:fillRect/>
          </a:stretch>
        </p:blipFill>
        <p:spPr>
          <a:xfrm>
            <a:off x="-32" y="6806"/>
            <a:ext cx="9144032" cy="6813118"/>
          </a:xfrm>
          <a:prstGeom prst="rect">
            <a:avLst/>
          </a:prstGeom>
        </p:spPr>
      </p:pic>
      <p:sp>
        <p:nvSpPr>
          <p:cNvPr id="6" name="5 CuadroTexto"/>
          <p:cNvSpPr txBox="1"/>
          <p:nvPr/>
        </p:nvSpPr>
        <p:spPr>
          <a:xfrm>
            <a:off x="428596" y="785794"/>
            <a:ext cx="8143932" cy="923330"/>
          </a:xfrm>
          <a:prstGeom prst="rect">
            <a:avLst/>
          </a:prstGeom>
          <a:noFill/>
        </p:spPr>
        <p:txBody>
          <a:bodyPr wrap="square" rtlCol="0">
            <a:spAutoFit/>
          </a:bodyPr>
          <a:lstStyle/>
          <a:p>
            <a:pPr algn="just"/>
            <a:r>
              <a:rPr lang="es-MX" dirty="0" smtClean="0">
                <a:solidFill>
                  <a:schemeClr val="tx2">
                    <a:lumMod val="75000"/>
                  </a:schemeClr>
                </a:solidFill>
                <a:latin typeface="Century Gothic" pitchFamily="34" charset="0"/>
              </a:rPr>
              <a:t>c. Siga las instrucciones y descargue el archivo SOLCEDI (seleccionar con el mouse y preguntará si quiere guardar el archivo DSIC11041SOL.zip – Aceptar).</a:t>
            </a:r>
            <a:endParaRPr lang="es-MX" dirty="0">
              <a:solidFill>
                <a:schemeClr val="tx2">
                  <a:lumMod val="75000"/>
                </a:schemeClr>
              </a:solidFill>
              <a:latin typeface="Century Gothic" pitchFamily="34" charset="0"/>
            </a:endParaRPr>
          </a:p>
        </p:txBody>
      </p:sp>
      <p:grpSp>
        <p:nvGrpSpPr>
          <p:cNvPr id="12" name="11 Grupo"/>
          <p:cNvGrpSpPr/>
          <p:nvPr/>
        </p:nvGrpSpPr>
        <p:grpSpPr>
          <a:xfrm>
            <a:off x="1907704" y="1874509"/>
            <a:ext cx="4950312" cy="4269135"/>
            <a:chOff x="1907704" y="1715640"/>
            <a:chExt cx="4950312" cy="4269135"/>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1715640"/>
              <a:ext cx="4950312" cy="426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Flecha derecha"/>
            <p:cNvSpPr/>
            <p:nvPr/>
          </p:nvSpPr>
          <p:spPr>
            <a:xfrm rot="7626382">
              <a:off x="3630785" y="5180387"/>
              <a:ext cx="1055560" cy="1353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13" name="Imagen 12" descr="LOGO NUEVO ELA.tif"/>
          <p:cNvPicPr>
            <a:picLocks noChangeAspect="1"/>
          </p:cNvPicPr>
          <p:nvPr/>
        </p:nvPicPr>
        <p:blipFill>
          <a:blip r:embed="rId4" cstate="print">
            <a:alphaModFix amt="73000"/>
            <a:extLst>
              <a:ext uri="{28A0092B-C50C-407E-A947-70E740481C1C}">
                <a14:useLocalDpi xmlns:a14="http://schemas.microsoft.com/office/drawing/2010/main" val="0"/>
              </a:ext>
            </a:extLst>
          </a:blip>
          <a:stretch>
            <a:fillRect/>
          </a:stretch>
        </p:blipFill>
        <p:spPr>
          <a:xfrm>
            <a:off x="16933" y="44625"/>
            <a:ext cx="3186915" cy="5760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500034" y="642918"/>
            <a:ext cx="8143932" cy="646331"/>
          </a:xfrm>
          <a:prstGeom prst="rect">
            <a:avLst/>
          </a:prstGeom>
          <a:noFill/>
        </p:spPr>
        <p:txBody>
          <a:bodyPr wrap="square" rtlCol="0">
            <a:spAutoFit/>
          </a:bodyPr>
          <a:lstStyle/>
          <a:p>
            <a:pPr algn="just"/>
            <a:r>
              <a:rPr lang="es-MX" dirty="0" smtClean="0">
                <a:solidFill>
                  <a:schemeClr val="tx2">
                    <a:lumMod val="75000"/>
                  </a:schemeClr>
                </a:solidFill>
                <a:latin typeface="Century Gothic" pitchFamily="34" charset="0"/>
              </a:rPr>
              <a:t>d. Desempacar los archivos en una carpeta, ejecutar el archivo SOLCEDI.exe.</a:t>
            </a:r>
            <a:endParaRPr lang="es-MX" dirty="0">
              <a:solidFill>
                <a:schemeClr val="tx2">
                  <a:lumMod val="75000"/>
                </a:schemeClr>
              </a:solidFill>
              <a:latin typeface="Century Gothic" pitchFamily="34" charset="0"/>
            </a:endParaRPr>
          </a:p>
        </p:txBody>
      </p:sp>
      <p:pic>
        <p:nvPicPr>
          <p:cNvPr id="40961" name="Picture 1"/>
          <p:cNvPicPr>
            <a:picLocks noChangeAspect="1" noChangeArrowheads="1"/>
          </p:cNvPicPr>
          <p:nvPr/>
        </p:nvPicPr>
        <p:blipFill>
          <a:blip r:embed="rId2"/>
          <a:srcRect/>
          <a:stretch>
            <a:fillRect/>
          </a:stretch>
        </p:blipFill>
        <p:spPr bwMode="auto">
          <a:xfrm>
            <a:off x="935297" y="1443039"/>
            <a:ext cx="2993761" cy="2771779"/>
          </a:xfrm>
          <a:prstGeom prst="rect">
            <a:avLst/>
          </a:prstGeom>
          <a:noFill/>
          <a:ln w="9525">
            <a:noFill/>
            <a:miter lim="800000"/>
            <a:headEnd/>
            <a:tailEnd/>
          </a:ln>
          <a:effectLst/>
        </p:spPr>
      </p:pic>
      <p:grpSp>
        <p:nvGrpSpPr>
          <p:cNvPr id="19" name="18 Grupo"/>
          <p:cNvGrpSpPr/>
          <p:nvPr/>
        </p:nvGrpSpPr>
        <p:grpSpPr>
          <a:xfrm>
            <a:off x="4286248" y="1500174"/>
            <a:ext cx="4198832" cy="959885"/>
            <a:chOff x="4286248" y="1500174"/>
            <a:chExt cx="4198832" cy="959885"/>
          </a:xfrm>
        </p:grpSpPr>
        <p:pic>
          <p:nvPicPr>
            <p:cNvPr id="40963" name="Picture 3"/>
            <p:cNvPicPr>
              <a:picLocks noChangeAspect="1" noChangeArrowheads="1"/>
            </p:cNvPicPr>
            <p:nvPr/>
          </p:nvPicPr>
          <p:blipFill>
            <a:blip r:embed="rId3"/>
            <a:srcRect/>
            <a:stretch>
              <a:fillRect/>
            </a:stretch>
          </p:blipFill>
          <p:spPr bwMode="auto">
            <a:xfrm>
              <a:off x="4286248" y="1500174"/>
              <a:ext cx="3786214" cy="959885"/>
            </a:xfrm>
            <a:prstGeom prst="rect">
              <a:avLst/>
            </a:prstGeom>
            <a:noFill/>
            <a:ln w="9525">
              <a:noFill/>
              <a:miter lim="800000"/>
              <a:headEnd/>
              <a:tailEnd/>
            </a:ln>
            <a:effectLst/>
          </p:spPr>
        </p:pic>
        <p:sp>
          <p:nvSpPr>
            <p:cNvPr id="18" name="17 Flecha derecha"/>
            <p:cNvSpPr/>
            <p:nvPr/>
          </p:nvSpPr>
          <p:spPr>
            <a:xfrm rot="10800000">
              <a:off x="7429520" y="2000240"/>
              <a:ext cx="1055560" cy="1353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40964" name="Picture 4"/>
          <p:cNvPicPr>
            <a:picLocks noChangeAspect="1" noChangeArrowheads="1"/>
          </p:cNvPicPr>
          <p:nvPr/>
        </p:nvPicPr>
        <p:blipFill>
          <a:blip r:embed="rId4"/>
          <a:srcRect/>
          <a:stretch>
            <a:fillRect/>
          </a:stretch>
        </p:blipFill>
        <p:spPr bwMode="auto">
          <a:xfrm>
            <a:off x="4429124" y="2857496"/>
            <a:ext cx="3721209" cy="3143272"/>
          </a:xfrm>
          <a:prstGeom prst="rect">
            <a:avLst/>
          </a:prstGeom>
          <a:noFill/>
          <a:ln w="9525">
            <a:noFill/>
            <a:miter lim="800000"/>
            <a:headEnd/>
            <a:tailEnd/>
          </a:ln>
          <a:effectLst/>
        </p:spPr>
      </p:pic>
      <p:pic>
        <p:nvPicPr>
          <p:cNvPr id="14" name="Imagen 13" descr="LOGO NUEVO ELA.tif"/>
          <p:cNvPicPr>
            <a:picLocks noChangeAspect="1"/>
          </p:cNvPicPr>
          <p:nvPr/>
        </p:nvPicPr>
        <p:blipFill>
          <a:blip r:embed="rId5" cstate="print">
            <a:alphaModFix amt="73000"/>
            <a:extLst>
              <a:ext uri="{28A0092B-C50C-407E-A947-70E740481C1C}">
                <a14:useLocalDpi xmlns:a14="http://schemas.microsoft.com/office/drawing/2010/main" val="0"/>
              </a:ext>
            </a:extLst>
          </a:blip>
          <a:stretch>
            <a:fillRect/>
          </a:stretch>
        </p:blipFill>
        <p:spPr>
          <a:xfrm>
            <a:off x="16933" y="44625"/>
            <a:ext cx="3186915" cy="5760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descr="vu.bmp"/>
          <p:cNvPicPr>
            <a:picLocks noChangeAspect="1"/>
          </p:cNvPicPr>
          <p:nvPr/>
        </p:nvPicPr>
        <p:blipFill>
          <a:blip r:embed="rId2">
            <a:lum bright="67000" contrast="-88000"/>
          </a:blip>
          <a:stretch>
            <a:fillRect/>
          </a:stretch>
        </p:blipFill>
        <p:spPr>
          <a:xfrm>
            <a:off x="-32" y="6806"/>
            <a:ext cx="9144032" cy="6813118"/>
          </a:xfrm>
          <a:prstGeom prst="rect">
            <a:avLst/>
          </a:prstGeom>
        </p:spPr>
      </p:pic>
      <p:sp>
        <p:nvSpPr>
          <p:cNvPr id="6" name="5 CuadroTexto"/>
          <p:cNvSpPr txBox="1"/>
          <p:nvPr/>
        </p:nvSpPr>
        <p:spPr>
          <a:xfrm>
            <a:off x="571472" y="714356"/>
            <a:ext cx="7358114" cy="369332"/>
          </a:xfrm>
          <a:prstGeom prst="rect">
            <a:avLst/>
          </a:prstGeom>
          <a:noFill/>
        </p:spPr>
        <p:txBody>
          <a:bodyPr wrap="square" rtlCol="0">
            <a:spAutoFit/>
          </a:bodyPr>
          <a:lstStyle/>
          <a:p>
            <a:r>
              <a:rPr lang="es-MX" dirty="0" smtClean="0">
                <a:solidFill>
                  <a:schemeClr val="tx2">
                    <a:lumMod val="75000"/>
                  </a:schemeClr>
                </a:solidFill>
                <a:latin typeface="Century Gothic" pitchFamily="34" charset="0"/>
              </a:rPr>
              <a:t>e. Seleccionar Requerimiento de Sellos</a:t>
            </a:r>
            <a:endParaRPr lang="es-MX" dirty="0">
              <a:solidFill>
                <a:schemeClr val="tx2">
                  <a:lumMod val="75000"/>
                </a:schemeClr>
              </a:solidFill>
              <a:latin typeface="Century Gothic" pitchFamily="34"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3570" y="428604"/>
            <a:ext cx="2874161" cy="2454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Flecha derecha"/>
          <p:cNvSpPr/>
          <p:nvPr/>
        </p:nvSpPr>
        <p:spPr>
          <a:xfrm rot="10800000">
            <a:off x="6421648" y="912628"/>
            <a:ext cx="1055560" cy="1353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7106" name="Picture 2"/>
          <p:cNvPicPr>
            <a:picLocks noChangeAspect="1" noChangeArrowheads="1"/>
          </p:cNvPicPr>
          <p:nvPr/>
        </p:nvPicPr>
        <p:blipFill>
          <a:blip r:embed="rId4"/>
          <a:srcRect/>
          <a:stretch>
            <a:fillRect/>
          </a:stretch>
        </p:blipFill>
        <p:spPr bwMode="auto">
          <a:xfrm>
            <a:off x="642910" y="2926072"/>
            <a:ext cx="4157655" cy="3074696"/>
          </a:xfrm>
          <a:prstGeom prst="rect">
            <a:avLst/>
          </a:prstGeom>
          <a:noFill/>
          <a:ln w="9525">
            <a:noFill/>
            <a:miter lim="800000"/>
            <a:headEnd/>
            <a:tailEnd/>
          </a:ln>
          <a:effectLst/>
        </p:spPr>
      </p:pic>
      <p:sp>
        <p:nvSpPr>
          <p:cNvPr id="10" name="9 CuadroTexto"/>
          <p:cNvSpPr txBox="1"/>
          <p:nvPr/>
        </p:nvSpPr>
        <p:spPr>
          <a:xfrm>
            <a:off x="642910" y="2000240"/>
            <a:ext cx="4214842" cy="646331"/>
          </a:xfrm>
          <a:prstGeom prst="rect">
            <a:avLst/>
          </a:prstGeom>
          <a:noFill/>
        </p:spPr>
        <p:txBody>
          <a:bodyPr wrap="square" rtlCol="0">
            <a:spAutoFit/>
          </a:bodyPr>
          <a:lstStyle/>
          <a:p>
            <a:pPr algn="just"/>
            <a:r>
              <a:rPr lang="es-MX" dirty="0" smtClean="0">
                <a:solidFill>
                  <a:schemeClr val="tx2">
                    <a:lumMod val="75000"/>
                  </a:schemeClr>
                </a:solidFill>
                <a:latin typeface="Century Gothic" pitchFamily="34" charset="0"/>
              </a:rPr>
              <a:t>f. Llenar campos con datos solicitados y seleccionar Continuar.</a:t>
            </a:r>
            <a:endParaRPr lang="es-MX" dirty="0">
              <a:solidFill>
                <a:schemeClr val="tx2">
                  <a:lumMod val="75000"/>
                </a:schemeClr>
              </a:solidFill>
              <a:latin typeface="Century Gothic" pitchFamily="34" charset="0"/>
            </a:endParaRPr>
          </a:p>
        </p:txBody>
      </p:sp>
      <p:sp>
        <p:nvSpPr>
          <p:cNvPr id="11" name="10 CuadroTexto"/>
          <p:cNvSpPr txBox="1"/>
          <p:nvPr/>
        </p:nvSpPr>
        <p:spPr>
          <a:xfrm>
            <a:off x="785786" y="3626796"/>
            <a:ext cx="3571900" cy="230832"/>
          </a:xfrm>
          <a:prstGeom prst="rect">
            <a:avLst/>
          </a:prstGeom>
          <a:noFill/>
        </p:spPr>
        <p:txBody>
          <a:bodyPr wrap="square" rtlCol="0">
            <a:spAutoFit/>
          </a:bodyPr>
          <a:lstStyle/>
          <a:p>
            <a:r>
              <a:rPr lang="es-MX" sz="900" b="1" dirty="0" smtClean="0">
                <a:solidFill>
                  <a:srgbClr val="FF0000"/>
                </a:solidFill>
                <a:latin typeface="Century Gothic" pitchFamily="34" charset="0"/>
              </a:rPr>
              <a:t>BUSCAR Y SELECCIONAR ARCHIVO .CER DE LA EMPRESA</a:t>
            </a:r>
            <a:endParaRPr lang="es-MX" sz="900" b="1" dirty="0">
              <a:solidFill>
                <a:srgbClr val="FF0000"/>
              </a:solidFill>
              <a:latin typeface="Century Gothic" pitchFamily="34" charset="0"/>
            </a:endParaRPr>
          </a:p>
        </p:txBody>
      </p:sp>
      <p:sp>
        <p:nvSpPr>
          <p:cNvPr id="15" name="14 Flecha derecha"/>
          <p:cNvSpPr/>
          <p:nvPr/>
        </p:nvSpPr>
        <p:spPr>
          <a:xfrm rot="5400000">
            <a:off x="4307926" y="3379240"/>
            <a:ext cx="385271" cy="14287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Cerrar llave"/>
          <p:cNvSpPr/>
          <p:nvPr/>
        </p:nvSpPr>
        <p:spPr>
          <a:xfrm>
            <a:off x="4643438" y="4143380"/>
            <a:ext cx="214314" cy="571504"/>
          </a:xfrm>
          <a:prstGeom prst="rightBrace">
            <a:avLst/>
          </a:prstGeom>
          <a:ln w="412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7" name="16 CuadroTexto"/>
          <p:cNvSpPr txBox="1"/>
          <p:nvPr/>
        </p:nvSpPr>
        <p:spPr>
          <a:xfrm rot="16200000">
            <a:off x="4079593" y="4195017"/>
            <a:ext cx="1901366" cy="369332"/>
          </a:xfrm>
          <a:prstGeom prst="rect">
            <a:avLst/>
          </a:prstGeom>
          <a:noFill/>
        </p:spPr>
        <p:txBody>
          <a:bodyPr wrap="square" rtlCol="0">
            <a:spAutoFit/>
          </a:bodyPr>
          <a:lstStyle/>
          <a:p>
            <a:r>
              <a:rPr lang="es-MX" sz="900" b="1" dirty="0" smtClean="0">
                <a:solidFill>
                  <a:srgbClr val="FF0000"/>
                </a:solidFill>
                <a:latin typeface="Century Gothic" pitchFamily="34" charset="0"/>
              </a:rPr>
              <a:t>DATOS DE LA EMPRESA, SE LLENAN EN AUTOMÁTICO</a:t>
            </a:r>
            <a:endParaRPr lang="es-MX" sz="900" b="1" dirty="0">
              <a:solidFill>
                <a:srgbClr val="FF0000"/>
              </a:solidFill>
              <a:latin typeface="Century Gothic" pitchFamily="34" charset="0"/>
            </a:endParaRPr>
          </a:p>
        </p:txBody>
      </p:sp>
      <p:grpSp>
        <p:nvGrpSpPr>
          <p:cNvPr id="25" name="24 Grupo"/>
          <p:cNvGrpSpPr/>
          <p:nvPr/>
        </p:nvGrpSpPr>
        <p:grpSpPr>
          <a:xfrm>
            <a:off x="500034" y="4847248"/>
            <a:ext cx="285752" cy="298269"/>
            <a:chOff x="500034" y="4847248"/>
            <a:chExt cx="285752" cy="298269"/>
          </a:xfrm>
        </p:grpSpPr>
        <p:sp>
          <p:nvSpPr>
            <p:cNvPr id="18" name="17 Flecha derecha"/>
            <p:cNvSpPr/>
            <p:nvPr/>
          </p:nvSpPr>
          <p:spPr>
            <a:xfrm rot="11790253">
              <a:off x="504434" y="4847248"/>
              <a:ext cx="281352" cy="1353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Flecha derecha"/>
            <p:cNvSpPr/>
            <p:nvPr/>
          </p:nvSpPr>
          <p:spPr>
            <a:xfrm rot="10322099">
              <a:off x="500034" y="5010161"/>
              <a:ext cx="281352" cy="1353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CuadroTexto"/>
          <p:cNvSpPr txBox="1"/>
          <p:nvPr/>
        </p:nvSpPr>
        <p:spPr>
          <a:xfrm>
            <a:off x="-47344" y="4750321"/>
            <a:ext cx="1000132" cy="230832"/>
          </a:xfrm>
          <a:prstGeom prst="rect">
            <a:avLst/>
          </a:prstGeom>
          <a:noFill/>
        </p:spPr>
        <p:txBody>
          <a:bodyPr wrap="square" rtlCol="0">
            <a:spAutoFit/>
          </a:bodyPr>
          <a:lstStyle/>
          <a:p>
            <a:r>
              <a:rPr lang="es-MX" sz="900" b="1" dirty="0" smtClean="0">
                <a:solidFill>
                  <a:srgbClr val="FF0000"/>
                </a:solidFill>
                <a:latin typeface="Century Gothic" pitchFamily="34" charset="0"/>
              </a:rPr>
              <a:t>VUCEM</a:t>
            </a:r>
            <a:endParaRPr lang="es-MX" sz="900" b="1" dirty="0">
              <a:solidFill>
                <a:srgbClr val="FF0000"/>
              </a:solidFill>
              <a:latin typeface="Century Gothic" pitchFamily="34" charset="0"/>
            </a:endParaRPr>
          </a:p>
        </p:txBody>
      </p:sp>
      <p:sp>
        <p:nvSpPr>
          <p:cNvPr id="22" name="21 CuadroTexto"/>
          <p:cNvSpPr txBox="1"/>
          <p:nvPr/>
        </p:nvSpPr>
        <p:spPr>
          <a:xfrm>
            <a:off x="12031" y="5000636"/>
            <a:ext cx="1000132" cy="230832"/>
          </a:xfrm>
          <a:prstGeom prst="rect">
            <a:avLst/>
          </a:prstGeom>
          <a:noFill/>
        </p:spPr>
        <p:txBody>
          <a:bodyPr wrap="square" rtlCol="0">
            <a:spAutoFit/>
          </a:bodyPr>
          <a:lstStyle/>
          <a:p>
            <a:r>
              <a:rPr lang="es-MX" sz="900" b="1" dirty="0" smtClean="0">
                <a:solidFill>
                  <a:srgbClr val="FF0000"/>
                </a:solidFill>
                <a:latin typeface="Century Gothic" pitchFamily="34" charset="0"/>
              </a:rPr>
              <a:t>COVE</a:t>
            </a:r>
            <a:endParaRPr lang="es-MX" sz="900" b="1" dirty="0">
              <a:solidFill>
                <a:srgbClr val="FF0000"/>
              </a:solidFill>
              <a:latin typeface="Century Gothic" pitchFamily="34" charset="0"/>
            </a:endParaRPr>
          </a:p>
        </p:txBody>
      </p:sp>
      <p:sp>
        <p:nvSpPr>
          <p:cNvPr id="23" name="22 CuadroTexto"/>
          <p:cNvSpPr txBox="1"/>
          <p:nvPr/>
        </p:nvSpPr>
        <p:spPr>
          <a:xfrm>
            <a:off x="1928794" y="5143512"/>
            <a:ext cx="2714644" cy="507831"/>
          </a:xfrm>
          <a:prstGeom prst="rect">
            <a:avLst/>
          </a:prstGeom>
          <a:noFill/>
        </p:spPr>
        <p:txBody>
          <a:bodyPr wrap="square" rtlCol="0">
            <a:spAutoFit/>
          </a:bodyPr>
          <a:lstStyle/>
          <a:p>
            <a:r>
              <a:rPr lang="es-MX" sz="900" b="1" dirty="0" smtClean="0">
                <a:solidFill>
                  <a:srgbClr val="FF0000"/>
                </a:solidFill>
                <a:latin typeface="Century Gothic" pitchFamily="34" charset="0"/>
              </a:rPr>
              <a:t>CONTRASEÑA  GENERADA POR LA EMPRESA PARA DAR DE BAJA EL SELLO DIGITAL SI ASÍ LO REQUIERE. (PROPIEDAD DE LA EMPRESA)</a:t>
            </a:r>
            <a:endParaRPr lang="es-MX" sz="900" b="1" dirty="0">
              <a:solidFill>
                <a:srgbClr val="FF0000"/>
              </a:solidFill>
              <a:latin typeface="Century Gothic" pitchFamily="34" charset="0"/>
            </a:endParaRPr>
          </a:p>
        </p:txBody>
      </p:sp>
      <p:pic>
        <p:nvPicPr>
          <p:cNvPr id="20" name="Imagen 19" descr="LOGO NUEVO ELA.tif"/>
          <p:cNvPicPr>
            <a:picLocks noChangeAspect="1"/>
          </p:cNvPicPr>
          <p:nvPr/>
        </p:nvPicPr>
        <p:blipFill>
          <a:blip r:embed="rId5" cstate="print">
            <a:alphaModFix amt="73000"/>
            <a:extLst>
              <a:ext uri="{28A0092B-C50C-407E-A947-70E740481C1C}">
                <a14:useLocalDpi xmlns:a14="http://schemas.microsoft.com/office/drawing/2010/main" val="0"/>
              </a:ext>
            </a:extLst>
          </a:blip>
          <a:stretch>
            <a:fillRect/>
          </a:stretch>
        </p:blipFill>
        <p:spPr>
          <a:xfrm>
            <a:off x="16933" y="44625"/>
            <a:ext cx="3186915" cy="5760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descr="vu.bmp"/>
          <p:cNvPicPr>
            <a:picLocks noChangeAspect="1"/>
          </p:cNvPicPr>
          <p:nvPr/>
        </p:nvPicPr>
        <p:blipFill>
          <a:blip r:embed="rId2">
            <a:lum bright="67000" contrast="-88000"/>
          </a:blip>
          <a:stretch>
            <a:fillRect/>
          </a:stretch>
        </p:blipFill>
        <p:spPr>
          <a:xfrm>
            <a:off x="-32" y="6806"/>
            <a:ext cx="9144032" cy="6813118"/>
          </a:xfrm>
          <a:prstGeom prst="rect">
            <a:avLst/>
          </a:prstGeom>
        </p:spPr>
      </p:pic>
      <p:sp>
        <p:nvSpPr>
          <p:cNvPr id="6" name="5 CuadroTexto"/>
          <p:cNvSpPr txBox="1"/>
          <p:nvPr/>
        </p:nvSpPr>
        <p:spPr>
          <a:xfrm>
            <a:off x="571472" y="925281"/>
            <a:ext cx="8001056" cy="646331"/>
          </a:xfrm>
          <a:prstGeom prst="rect">
            <a:avLst/>
          </a:prstGeom>
          <a:noFill/>
        </p:spPr>
        <p:txBody>
          <a:bodyPr wrap="square" rtlCol="0">
            <a:spAutoFit/>
          </a:bodyPr>
          <a:lstStyle/>
          <a:p>
            <a:r>
              <a:rPr lang="es-MX" dirty="0" smtClean="0">
                <a:solidFill>
                  <a:schemeClr val="tx2">
                    <a:lumMod val="75000"/>
                  </a:schemeClr>
                </a:solidFill>
                <a:latin typeface="Century Gothic" pitchFamily="34" charset="0"/>
              </a:rPr>
              <a:t>g. Generar llave privada, se recomienda asignar una contraseña </a:t>
            </a:r>
            <a:r>
              <a:rPr lang="es-MX" b="1" dirty="0" smtClean="0">
                <a:solidFill>
                  <a:srgbClr val="FF0000"/>
                </a:solidFill>
                <a:latin typeface="Century Gothic" pitchFamily="34" charset="0"/>
              </a:rPr>
              <a:t>DIFERENTE</a:t>
            </a:r>
            <a:r>
              <a:rPr lang="es-MX" dirty="0" smtClean="0">
                <a:solidFill>
                  <a:schemeClr val="tx2">
                    <a:lumMod val="75000"/>
                  </a:schemeClr>
                </a:solidFill>
                <a:latin typeface="Century Gothic" pitchFamily="34" charset="0"/>
              </a:rPr>
              <a:t> a la de la FIEL.</a:t>
            </a:r>
            <a:endParaRPr lang="es-MX" dirty="0">
              <a:solidFill>
                <a:schemeClr val="tx2">
                  <a:lumMod val="75000"/>
                </a:schemeClr>
              </a:solidFill>
              <a:latin typeface="Century Gothic" pitchFamily="34" charset="0"/>
            </a:endParaRPr>
          </a:p>
        </p:txBody>
      </p:sp>
      <p:grpSp>
        <p:nvGrpSpPr>
          <p:cNvPr id="33" name="32 Grupo"/>
          <p:cNvGrpSpPr/>
          <p:nvPr/>
        </p:nvGrpSpPr>
        <p:grpSpPr>
          <a:xfrm>
            <a:off x="2071670" y="1928802"/>
            <a:ext cx="5357850" cy="3467100"/>
            <a:chOff x="642910" y="1357298"/>
            <a:chExt cx="5357850" cy="3467100"/>
          </a:xfrm>
        </p:grpSpPr>
        <p:pic>
          <p:nvPicPr>
            <p:cNvPr id="8194" name="Picture 2"/>
            <p:cNvPicPr>
              <a:picLocks noChangeAspect="1" noChangeArrowheads="1"/>
            </p:cNvPicPr>
            <p:nvPr/>
          </p:nvPicPr>
          <p:blipFill>
            <a:blip r:embed="rId3"/>
            <a:srcRect/>
            <a:stretch>
              <a:fillRect/>
            </a:stretch>
          </p:blipFill>
          <p:spPr bwMode="auto">
            <a:xfrm>
              <a:off x="642910" y="1357298"/>
              <a:ext cx="5162550" cy="3467100"/>
            </a:xfrm>
            <a:prstGeom prst="rect">
              <a:avLst/>
            </a:prstGeom>
            <a:noFill/>
            <a:ln w="9525">
              <a:noFill/>
              <a:miter lim="800000"/>
              <a:headEnd/>
              <a:tailEnd/>
            </a:ln>
            <a:effectLst/>
          </p:spPr>
        </p:pic>
        <p:sp>
          <p:nvSpPr>
            <p:cNvPr id="25" name="24 CuadroTexto"/>
            <p:cNvSpPr txBox="1"/>
            <p:nvPr/>
          </p:nvSpPr>
          <p:spPr>
            <a:xfrm>
              <a:off x="2428860" y="2786058"/>
              <a:ext cx="3571900" cy="230832"/>
            </a:xfrm>
            <a:prstGeom prst="rect">
              <a:avLst/>
            </a:prstGeom>
            <a:noFill/>
          </p:spPr>
          <p:txBody>
            <a:bodyPr wrap="square" rtlCol="0">
              <a:spAutoFit/>
            </a:bodyPr>
            <a:lstStyle/>
            <a:p>
              <a:r>
                <a:rPr lang="es-MX" sz="900" b="1" dirty="0" smtClean="0">
                  <a:solidFill>
                    <a:srgbClr val="FF0000"/>
                  </a:solidFill>
                  <a:latin typeface="Century Gothic" pitchFamily="34" charset="0"/>
                </a:rPr>
                <a:t>NUEVA CONTRASEÑA</a:t>
              </a:r>
              <a:endParaRPr lang="es-MX" sz="900" b="1" dirty="0">
                <a:solidFill>
                  <a:srgbClr val="FF0000"/>
                </a:solidFill>
                <a:latin typeface="Century Gothic" pitchFamily="34" charset="0"/>
              </a:endParaRPr>
            </a:p>
          </p:txBody>
        </p:sp>
        <p:sp>
          <p:nvSpPr>
            <p:cNvPr id="26" name="25 CuadroTexto"/>
            <p:cNvSpPr txBox="1"/>
            <p:nvPr/>
          </p:nvSpPr>
          <p:spPr>
            <a:xfrm>
              <a:off x="2428860" y="3071810"/>
              <a:ext cx="3571900" cy="230832"/>
            </a:xfrm>
            <a:prstGeom prst="rect">
              <a:avLst/>
            </a:prstGeom>
            <a:noFill/>
          </p:spPr>
          <p:txBody>
            <a:bodyPr wrap="square" rtlCol="0">
              <a:spAutoFit/>
            </a:bodyPr>
            <a:lstStyle/>
            <a:p>
              <a:r>
                <a:rPr lang="es-MX" sz="900" b="1" dirty="0" smtClean="0">
                  <a:solidFill>
                    <a:srgbClr val="FF0000"/>
                  </a:solidFill>
                  <a:latin typeface="Century Gothic" pitchFamily="34" charset="0"/>
                </a:rPr>
                <a:t>CONFIRMAR NUEVA CONTRASEÑA</a:t>
              </a:r>
              <a:endParaRPr lang="es-MX" sz="900" b="1" dirty="0">
                <a:solidFill>
                  <a:srgbClr val="FF0000"/>
                </a:solidFill>
                <a:latin typeface="Century Gothic" pitchFamily="34" charset="0"/>
              </a:endParaRPr>
            </a:p>
          </p:txBody>
        </p:sp>
        <p:sp>
          <p:nvSpPr>
            <p:cNvPr id="27" name="26 CuadroTexto"/>
            <p:cNvSpPr txBox="1"/>
            <p:nvPr/>
          </p:nvSpPr>
          <p:spPr>
            <a:xfrm>
              <a:off x="928662" y="3555358"/>
              <a:ext cx="4286280" cy="230832"/>
            </a:xfrm>
            <a:prstGeom prst="rect">
              <a:avLst/>
            </a:prstGeom>
            <a:noFill/>
          </p:spPr>
          <p:txBody>
            <a:bodyPr wrap="square" rtlCol="0">
              <a:spAutoFit/>
            </a:bodyPr>
            <a:lstStyle/>
            <a:p>
              <a:r>
                <a:rPr lang="es-MX" sz="900" b="1" dirty="0" smtClean="0">
                  <a:solidFill>
                    <a:srgbClr val="FF0000"/>
                  </a:solidFill>
                  <a:latin typeface="Century Gothic" pitchFamily="34" charset="0"/>
                </a:rPr>
                <a:t>SELECCIONAR CARPETA EN DONDE SE GUARDARÁ EL ARCHIVO .REQ</a:t>
              </a:r>
              <a:endParaRPr lang="es-MX" sz="900" b="1" dirty="0">
                <a:solidFill>
                  <a:srgbClr val="FF0000"/>
                </a:solidFill>
                <a:latin typeface="Century Gothic" pitchFamily="34" charset="0"/>
              </a:endParaRPr>
            </a:p>
          </p:txBody>
        </p:sp>
        <p:sp>
          <p:nvSpPr>
            <p:cNvPr id="29" name="28 CuadroTexto"/>
            <p:cNvSpPr txBox="1"/>
            <p:nvPr/>
          </p:nvSpPr>
          <p:spPr>
            <a:xfrm>
              <a:off x="928662" y="3983986"/>
              <a:ext cx="4286280" cy="230832"/>
            </a:xfrm>
            <a:prstGeom prst="rect">
              <a:avLst/>
            </a:prstGeom>
            <a:noFill/>
          </p:spPr>
          <p:txBody>
            <a:bodyPr wrap="square" rtlCol="0">
              <a:spAutoFit/>
            </a:bodyPr>
            <a:lstStyle/>
            <a:p>
              <a:r>
                <a:rPr lang="es-MX" sz="900" b="1" dirty="0" smtClean="0">
                  <a:solidFill>
                    <a:srgbClr val="FF0000"/>
                  </a:solidFill>
                  <a:latin typeface="Century Gothic" pitchFamily="34" charset="0"/>
                </a:rPr>
                <a:t>SELECCIONAR CARPETA EN DONDE SE GUARDARÁ EL ARCHIVO .KEY</a:t>
              </a:r>
              <a:endParaRPr lang="es-MX" sz="900" b="1" dirty="0">
                <a:solidFill>
                  <a:srgbClr val="FF0000"/>
                </a:solidFill>
                <a:latin typeface="Century Gothic" pitchFamily="34" charset="0"/>
              </a:endParaRPr>
            </a:p>
          </p:txBody>
        </p:sp>
      </p:grpSp>
      <p:pic>
        <p:nvPicPr>
          <p:cNvPr id="14" name="Imagen 13" descr="LOGO NUEVO ELA.tif"/>
          <p:cNvPicPr>
            <a:picLocks noChangeAspect="1"/>
          </p:cNvPicPr>
          <p:nvPr/>
        </p:nvPicPr>
        <p:blipFill>
          <a:blip r:embed="rId4" cstate="print">
            <a:alphaModFix amt="73000"/>
            <a:extLst>
              <a:ext uri="{28A0092B-C50C-407E-A947-70E740481C1C}">
                <a14:useLocalDpi xmlns:a14="http://schemas.microsoft.com/office/drawing/2010/main" val="0"/>
              </a:ext>
            </a:extLst>
          </a:blip>
          <a:stretch>
            <a:fillRect/>
          </a:stretch>
        </p:blipFill>
        <p:spPr>
          <a:xfrm>
            <a:off x="16933" y="44625"/>
            <a:ext cx="3186915" cy="5760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descr="vu.bmp"/>
          <p:cNvPicPr>
            <a:picLocks noChangeAspect="1"/>
          </p:cNvPicPr>
          <p:nvPr/>
        </p:nvPicPr>
        <p:blipFill>
          <a:blip r:embed="rId2">
            <a:lum bright="67000" contrast="-88000"/>
          </a:blip>
          <a:stretch>
            <a:fillRect/>
          </a:stretch>
        </p:blipFill>
        <p:spPr>
          <a:xfrm>
            <a:off x="-32" y="6806"/>
            <a:ext cx="9144032" cy="6813118"/>
          </a:xfrm>
          <a:prstGeom prst="rect">
            <a:avLst/>
          </a:prstGeom>
        </p:spPr>
      </p:pic>
      <p:sp>
        <p:nvSpPr>
          <p:cNvPr id="6" name="5 CuadroTexto"/>
          <p:cNvSpPr txBox="1"/>
          <p:nvPr/>
        </p:nvSpPr>
        <p:spPr>
          <a:xfrm>
            <a:off x="571472" y="714356"/>
            <a:ext cx="7358114" cy="369332"/>
          </a:xfrm>
          <a:prstGeom prst="rect">
            <a:avLst/>
          </a:prstGeom>
          <a:noFill/>
        </p:spPr>
        <p:txBody>
          <a:bodyPr wrap="square" rtlCol="0">
            <a:spAutoFit/>
          </a:bodyPr>
          <a:lstStyle/>
          <a:p>
            <a:r>
              <a:rPr lang="es-MX" dirty="0" smtClean="0">
                <a:solidFill>
                  <a:schemeClr val="tx2">
                    <a:lumMod val="75000"/>
                  </a:schemeClr>
                </a:solidFill>
                <a:latin typeface="Century Gothic" pitchFamily="34" charset="0"/>
              </a:rPr>
              <a:t>h. La aplicación generará la Clave. Siga las Instrucciones.</a:t>
            </a:r>
            <a:endParaRPr lang="es-MX" dirty="0">
              <a:solidFill>
                <a:schemeClr val="tx2">
                  <a:lumMod val="75000"/>
                </a:schemeClr>
              </a:solidFill>
              <a:latin typeface="Century Gothic" pitchFamily="34" charset="0"/>
            </a:endParaRPr>
          </a:p>
        </p:txBody>
      </p:sp>
      <p:pic>
        <p:nvPicPr>
          <p:cNvPr id="14" name="13 Imagen"/>
          <p:cNvPicPr/>
          <p:nvPr/>
        </p:nvPicPr>
        <p:blipFill>
          <a:blip r:embed="rId3" cstate="print"/>
          <a:srcRect/>
          <a:stretch>
            <a:fillRect/>
          </a:stretch>
        </p:blipFill>
        <p:spPr bwMode="auto">
          <a:xfrm>
            <a:off x="642910" y="1428736"/>
            <a:ext cx="3500462" cy="1857388"/>
          </a:xfrm>
          <a:prstGeom prst="rect">
            <a:avLst/>
          </a:prstGeom>
          <a:noFill/>
          <a:ln w="9525">
            <a:noFill/>
            <a:miter lim="800000"/>
            <a:headEnd/>
            <a:tailEnd/>
          </a:ln>
        </p:spPr>
      </p:pic>
      <p:sp>
        <p:nvSpPr>
          <p:cNvPr id="15" name="14 Flecha derecha"/>
          <p:cNvSpPr/>
          <p:nvPr/>
        </p:nvSpPr>
        <p:spPr>
          <a:xfrm>
            <a:off x="1571604" y="3000372"/>
            <a:ext cx="1055560" cy="1353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6" name="15 Imagen"/>
          <p:cNvPicPr/>
          <p:nvPr/>
        </p:nvPicPr>
        <p:blipFill>
          <a:blip r:embed="rId4" cstate="print"/>
          <a:srcRect/>
          <a:stretch>
            <a:fillRect/>
          </a:stretch>
        </p:blipFill>
        <p:spPr bwMode="auto">
          <a:xfrm>
            <a:off x="4500562" y="1357298"/>
            <a:ext cx="3276287" cy="1979617"/>
          </a:xfrm>
          <a:prstGeom prst="rect">
            <a:avLst/>
          </a:prstGeom>
          <a:noFill/>
          <a:ln w="9525">
            <a:noFill/>
            <a:miter lim="800000"/>
            <a:headEnd/>
            <a:tailEnd/>
          </a:ln>
        </p:spPr>
      </p:pic>
      <p:sp>
        <p:nvSpPr>
          <p:cNvPr id="17" name="16 Flecha derecha"/>
          <p:cNvSpPr/>
          <p:nvPr/>
        </p:nvSpPr>
        <p:spPr>
          <a:xfrm>
            <a:off x="4762376" y="2964559"/>
            <a:ext cx="1055560" cy="1353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Picture 4"/>
          <p:cNvPicPr>
            <a:picLocks noChangeAspect="1" noChangeArrowheads="1"/>
          </p:cNvPicPr>
          <p:nvPr/>
        </p:nvPicPr>
        <p:blipFill>
          <a:blip r:embed="rId5"/>
          <a:srcRect/>
          <a:stretch>
            <a:fillRect/>
          </a:stretch>
        </p:blipFill>
        <p:spPr bwMode="auto">
          <a:xfrm>
            <a:off x="3000364" y="5036261"/>
            <a:ext cx="2747967" cy="1143950"/>
          </a:xfrm>
          <a:prstGeom prst="rect">
            <a:avLst/>
          </a:prstGeom>
          <a:noFill/>
          <a:ln w="9525">
            <a:noFill/>
            <a:miter lim="800000"/>
            <a:headEnd/>
            <a:tailEnd/>
          </a:ln>
          <a:effectLst/>
        </p:spPr>
      </p:pic>
      <p:pic>
        <p:nvPicPr>
          <p:cNvPr id="19" name="Picture 3"/>
          <p:cNvPicPr>
            <a:picLocks noChangeAspect="1" noChangeArrowheads="1"/>
          </p:cNvPicPr>
          <p:nvPr/>
        </p:nvPicPr>
        <p:blipFill>
          <a:blip r:embed="rId6"/>
          <a:srcRect/>
          <a:stretch>
            <a:fillRect/>
          </a:stretch>
        </p:blipFill>
        <p:spPr bwMode="auto">
          <a:xfrm>
            <a:off x="3000364" y="3643314"/>
            <a:ext cx="2733810" cy="1108137"/>
          </a:xfrm>
          <a:prstGeom prst="rect">
            <a:avLst/>
          </a:prstGeom>
          <a:noFill/>
          <a:ln w="9525">
            <a:noFill/>
            <a:miter lim="800000"/>
            <a:headEnd/>
            <a:tailEnd/>
          </a:ln>
          <a:effectLst/>
        </p:spPr>
      </p:pic>
      <p:sp>
        <p:nvSpPr>
          <p:cNvPr id="20" name="19 Flecha derecha"/>
          <p:cNvSpPr/>
          <p:nvPr/>
        </p:nvSpPr>
        <p:spPr>
          <a:xfrm>
            <a:off x="2920998" y="5894459"/>
            <a:ext cx="1055560" cy="1353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1" name="Imagen 20" descr="LOGO NUEVO ELA.tif"/>
          <p:cNvPicPr>
            <a:picLocks noChangeAspect="1"/>
          </p:cNvPicPr>
          <p:nvPr/>
        </p:nvPicPr>
        <p:blipFill>
          <a:blip r:embed="rId7" cstate="print">
            <a:alphaModFix amt="73000"/>
            <a:extLst>
              <a:ext uri="{28A0092B-C50C-407E-A947-70E740481C1C}">
                <a14:useLocalDpi xmlns:a14="http://schemas.microsoft.com/office/drawing/2010/main" val="0"/>
              </a:ext>
            </a:extLst>
          </a:blip>
          <a:stretch>
            <a:fillRect/>
          </a:stretch>
        </p:blipFill>
        <p:spPr>
          <a:xfrm>
            <a:off x="16933" y="44625"/>
            <a:ext cx="3186915" cy="5760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descr="vu.bmp"/>
          <p:cNvPicPr>
            <a:picLocks noChangeAspect="1"/>
          </p:cNvPicPr>
          <p:nvPr/>
        </p:nvPicPr>
        <p:blipFill>
          <a:blip r:embed="rId2">
            <a:lum bright="67000" contrast="-88000"/>
          </a:blip>
          <a:stretch>
            <a:fillRect/>
          </a:stretch>
        </p:blipFill>
        <p:spPr>
          <a:xfrm>
            <a:off x="-32" y="6806"/>
            <a:ext cx="9144032" cy="6813118"/>
          </a:xfrm>
          <a:prstGeom prst="rect">
            <a:avLst/>
          </a:prstGeom>
        </p:spPr>
      </p:pic>
      <p:sp>
        <p:nvSpPr>
          <p:cNvPr id="6" name="5 CuadroTexto"/>
          <p:cNvSpPr txBox="1"/>
          <p:nvPr/>
        </p:nvSpPr>
        <p:spPr>
          <a:xfrm>
            <a:off x="357158" y="571480"/>
            <a:ext cx="7358114" cy="369332"/>
          </a:xfrm>
          <a:prstGeom prst="rect">
            <a:avLst/>
          </a:prstGeom>
          <a:noFill/>
        </p:spPr>
        <p:txBody>
          <a:bodyPr wrap="square" rtlCol="0">
            <a:spAutoFit/>
          </a:bodyPr>
          <a:lstStyle/>
          <a:p>
            <a:r>
              <a:rPr lang="es-MX" dirty="0" smtClean="0">
                <a:solidFill>
                  <a:schemeClr val="tx2">
                    <a:lumMod val="75000"/>
                  </a:schemeClr>
                </a:solidFill>
                <a:latin typeface="Century Gothic" pitchFamily="34" charset="0"/>
              </a:rPr>
              <a:t>i. </a:t>
            </a:r>
            <a:r>
              <a:rPr lang="es-MX" dirty="0" err="1" smtClean="0">
                <a:solidFill>
                  <a:schemeClr val="tx2">
                    <a:lumMod val="75000"/>
                  </a:schemeClr>
                </a:solidFill>
                <a:latin typeface="Century Gothic" pitchFamily="34" charset="0"/>
              </a:rPr>
              <a:t>Ensobretar</a:t>
            </a:r>
            <a:r>
              <a:rPr lang="es-MX" dirty="0" smtClean="0">
                <a:solidFill>
                  <a:schemeClr val="tx2">
                    <a:lumMod val="75000"/>
                  </a:schemeClr>
                </a:solidFill>
                <a:latin typeface="Century Gothic" pitchFamily="34" charset="0"/>
              </a:rPr>
              <a:t> los Sellos generados. </a:t>
            </a:r>
            <a:endParaRPr lang="es-MX" dirty="0">
              <a:solidFill>
                <a:schemeClr val="tx2">
                  <a:lumMod val="75000"/>
                </a:schemeClr>
              </a:solidFill>
              <a:latin typeface="Century Gothic" pitchFamily="34" charset="0"/>
            </a:endParaRPr>
          </a:p>
        </p:txBody>
      </p:sp>
      <p:grpSp>
        <p:nvGrpSpPr>
          <p:cNvPr id="9" name="8 Grupo"/>
          <p:cNvGrpSpPr/>
          <p:nvPr/>
        </p:nvGrpSpPr>
        <p:grpSpPr>
          <a:xfrm>
            <a:off x="5500694" y="285728"/>
            <a:ext cx="2874161" cy="2454708"/>
            <a:chOff x="5643570" y="428604"/>
            <a:chExt cx="2874161" cy="2454708"/>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3570" y="428604"/>
              <a:ext cx="2874161" cy="2454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Flecha derecha"/>
            <p:cNvSpPr/>
            <p:nvPr/>
          </p:nvSpPr>
          <p:spPr>
            <a:xfrm rot="12956265">
              <a:off x="6154335" y="1368422"/>
              <a:ext cx="1055560" cy="1353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48130" name="Picture 2"/>
          <p:cNvPicPr>
            <a:picLocks noChangeAspect="1" noChangeArrowheads="1"/>
          </p:cNvPicPr>
          <p:nvPr/>
        </p:nvPicPr>
        <p:blipFill>
          <a:blip r:embed="rId4"/>
          <a:srcRect/>
          <a:stretch>
            <a:fillRect/>
          </a:stretch>
        </p:blipFill>
        <p:spPr bwMode="auto">
          <a:xfrm>
            <a:off x="571472" y="2786058"/>
            <a:ext cx="3680306" cy="3219456"/>
          </a:xfrm>
          <a:prstGeom prst="rect">
            <a:avLst/>
          </a:prstGeom>
          <a:noFill/>
          <a:ln w="9525">
            <a:noFill/>
            <a:miter lim="800000"/>
            <a:headEnd/>
            <a:tailEnd/>
          </a:ln>
          <a:effectLst/>
        </p:spPr>
      </p:pic>
      <p:sp>
        <p:nvSpPr>
          <p:cNvPr id="11" name="10 CuadroTexto"/>
          <p:cNvSpPr txBox="1"/>
          <p:nvPr/>
        </p:nvSpPr>
        <p:spPr>
          <a:xfrm>
            <a:off x="631035" y="3524188"/>
            <a:ext cx="3571900" cy="230832"/>
          </a:xfrm>
          <a:prstGeom prst="rect">
            <a:avLst/>
          </a:prstGeom>
          <a:noFill/>
        </p:spPr>
        <p:txBody>
          <a:bodyPr wrap="square" rtlCol="0">
            <a:spAutoFit/>
          </a:bodyPr>
          <a:lstStyle/>
          <a:p>
            <a:r>
              <a:rPr lang="es-MX" sz="900" b="1" dirty="0" smtClean="0">
                <a:solidFill>
                  <a:srgbClr val="FF0000"/>
                </a:solidFill>
                <a:latin typeface="Century Gothic" pitchFamily="34" charset="0"/>
              </a:rPr>
              <a:t>BUSCAR Y SELECCIONAR ARCHIVO .CER DE LA EMPRESA</a:t>
            </a:r>
            <a:endParaRPr lang="es-MX" sz="900" b="1" dirty="0">
              <a:solidFill>
                <a:srgbClr val="FF0000"/>
              </a:solidFill>
              <a:latin typeface="Century Gothic" pitchFamily="34" charset="0"/>
            </a:endParaRPr>
          </a:p>
        </p:txBody>
      </p:sp>
      <p:sp>
        <p:nvSpPr>
          <p:cNvPr id="14" name="13 Flecha derecha"/>
          <p:cNvSpPr/>
          <p:nvPr/>
        </p:nvSpPr>
        <p:spPr>
          <a:xfrm rot="10800000">
            <a:off x="4071934" y="3798065"/>
            <a:ext cx="385271" cy="14287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14 CuadroTexto"/>
          <p:cNvSpPr txBox="1"/>
          <p:nvPr/>
        </p:nvSpPr>
        <p:spPr>
          <a:xfrm>
            <a:off x="642910" y="3793422"/>
            <a:ext cx="3571900" cy="230832"/>
          </a:xfrm>
          <a:prstGeom prst="rect">
            <a:avLst/>
          </a:prstGeom>
          <a:noFill/>
        </p:spPr>
        <p:txBody>
          <a:bodyPr wrap="square" rtlCol="0">
            <a:spAutoFit/>
          </a:bodyPr>
          <a:lstStyle/>
          <a:p>
            <a:r>
              <a:rPr lang="es-MX" sz="900" b="1" dirty="0" smtClean="0">
                <a:solidFill>
                  <a:srgbClr val="FF0000"/>
                </a:solidFill>
                <a:latin typeface="Century Gothic" pitchFamily="34" charset="0"/>
              </a:rPr>
              <a:t>BUSCAR Y SELECCIONAR ARCHIVO .KEY DE LA EMPRESA</a:t>
            </a:r>
            <a:endParaRPr lang="es-MX" sz="900" b="1" dirty="0">
              <a:solidFill>
                <a:srgbClr val="FF0000"/>
              </a:solidFill>
              <a:latin typeface="Century Gothic" pitchFamily="34" charset="0"/>
            </a:endParaRPr>
          </a:p>
        </p:txBody>
      </p:sp>
      <p:sp>
        <p:nvSpPr>
          <p:cNvPr id="16" name="15 Flecha derecha"/>
          <p:cNvSpPr/>
          <p:nvPr/>
        </p:nvSpPr>
        <p:spPr>
          <a:xfrm rot="5400000">
            <a:off x="3807861" y="3248427"/>
            <a:ext cx="385271" cy="14287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CuadroTexto"/>
          <p:cNvSpPr txBox="1"/>
          <p:nvPr/>
        </p:nvSpPr>
        <p:spPr>
          <a:xfrm>
            <a:off x="1785918" y="3940941"/>
            <a:ext cx="1285884" cy="230832"/>
          </a:xfrm>
          <a:prstGeom prst="rect">
            <a:avLst/>
          </a:prstGeom>
          <a:noFill/>
        </p:spPr>
        <p:txBody>
          <a:bodyPr wrap="square" rtlCol="0">
            <a:spAutoFit/>
          </a:bodyPr>
          <a:lstStyle/>
          <a:p>
            <a:r>
              <a:rPr lang="es-MX" sz="900" b="1" dirty="0" smtClean="0">
                <a:solidFill>
                  <a:srgbClr val="FF0000"/>
                </a:solidFill>
                <a:latin typeface="Century Gothic" pitchFamily="34" charset="0"/>
              </a:rPr>
              <a:t>CONTRASEÑA</a:t>
            </a:r>
            <a:endParaRPr lang="es-MX" sz="900" b="1" dirty="0">
              <a:solidFill>
                <a:srgbClr val="FF0000"/>
              </a:solidFill>
              <a:latin typeface="Century Gothic" pitchFamily="34" charset="0"/>
            </a:endParaRPr>
          </a:p>
        </p:txBody>
      </p:sp>
      <p:sp>
        <p:nvSpPr>
          <p:cNvPr id="19" name="18 CuadroTexto"/>
          <p:cNvSpPr txBox="1"/>
          <p:nvPr/>
        </p:nvSpPr>
        <p:spPr>
          <a:xfrm>
            <a:off x="785786" y="4214818"/>
            <a:ext cx="3571900" cy="230832"/>
          </a:xfrm>
          <a:prstGeom prst="rect">
            <a:avLst/>
          </a:prstGeom>
          <a:noFill/>
        </p:spPr>
        <p:txBody>
          <a:bodyPr wrap="square" rtlCol="0">
            <a:spAutoFit/>
          </a:bodyPr>
          <a:lstStyle/>
          <a:p>
            <a:r>
              <a:rPr lang="es-MX" sz="900" b="1" dirty="0" smtClean="0">
                <a:solidFill>
                  <a:srgbClr val="FF0000"/>
                </a:solidFill>
                <a:latin typeface="Century Gothic" pitchFamily="34" charset="0"/>
              </a:rPr>
              <a:t>RUTA Y NOMBRE DEL ARCHIVO .REQ SELECCIONADO</a:t>
            </a:r>
            <a:endParaRPr lang="es-MX" sz="900" b="1" dirty="0">
              <a:solidFill>
                <a:srgbClr val="FF0000"/>
              </a:solidFill>
              <a:latin typeface="Century Gothic" pitchFamily="34" charset="0"/>
            </a:endParaRPr>
          </a:p>
        </p:txBody>
      </p:sp>
      <p:sp>
        <p:nvSpPr>
          <p:cNvPr id="21" name="20 CuadroTexto"/>
          <p:cNvSpPr txBox="1"/>
          <p:nvPr/>
        </p:nvSpPr>
        <p:spPr>
          <a:xfrm>
            <a:off x="642910" y="4476632"/>
            <a:ext cx="1571636" cy="230832"/>
          </a:xfrm>
          <a:prstGeom prst="rect">
            <a:avLst/>
          </a:prstGeom>
          <a:noFill/>
        </p:spPr>
        <p:txBody>
          <a:bodyPr wrap="square" rtlCol="0">
            <a:spAutoFit/>
          </a:bodyPr>
          <a:lstStyle/>
          <a:p>
            <a:r>
              <a:rPr lang="es-MX" sz="900" b="1" dirty="0" smtClean="0">
                <a:solidFill>
                  <a:srgbClr val="FF0000"/>
                </a:solidFill>
                <a:latin typeface="Century Gothic" pitchFamily="34" charset="0"/>
              </a:rPr>
              <a:t>UNIDAD DE DISCO DURO</a:t>
            </a:r>
            <a:endParaRPr lang="es-MX" sz="900" b="1" dirty="0">
              <a:solidFill>
                <a:srgbClr val="FF0000"/>
              </a:solidFill>
              <a:latin typeface="Century Gothic" pitchFamily="34" charset="0"/>
            </a:endParaRPr>
          </a:p>
        </p:txBody>
      </p:sp>
      <p:sp>
        <p:nvSpPr>
          <p:cNvPr id="22" name="21 CuadroTexto"/>
          <p:cNvSpPr txBox="1"/>
          <p:nvPr/>
        </p:nvSpPr>
        <p:spPr>
          <a:xfrm>
            <a:off x="714348" y="4714884"/>
            <a:ext cx="1571636" cy="646331"/>
          </a:xfrm>
          <a:prstGeom prst="rect">
            <a:avLst/>
          </a:prstGeom>
          <a:noFill/>
        </p:spPr>
        <p:txBody>
          <a:bodyPr wrap="square" rtlCol="0">
            <a:spAutoFit/>
          </a:bodyPr>
          <a:lstStyle/>
          <a:p>
            <a:r>
              <a:rPr lang="es-MX" sz="900" b="1" dirty="0" smtClean="0">
                <a:solidFill>
                  <a:srgbClr val="FF0000"/>
                </a:solidFill>
                <a:latin typeface="Century Gothic" pitchFamily="34" charset="0"/>
              </a:rPr>
              <a:t>LISTADO DE ARCHIVOS DISPONIBLES, SELECCIONAR Y ENSOBRETAR &gt;&gt;</a:t>
            </a:r>
            <a:endParaRPr lang="es-MX" sz="900" b="1" dirty="0">
              <a:solidFill>
                <a:srgbClr val="FF0000"/>
              </a:solidFill>
              <a:latin typeface="Century Gothic" pitchFamily="34" charset="0"/>
            </a:endParaRPr>
          </a:p>
        </p:txBody>
      </p:sp>
      <p:sp>
        <p:nvSpPr>
          <p:cNvPr id="23" name="22 CuadroTexto"/>
          <p:cNvSpPr txBox="1"/>
          <p:nvPr/>
        </p:nvSpPr>
        <p:spPr>
          <a:xfrm>
            <a:off x="2571736" y="4857760"/>
            <a:ext cx="1285884" cy="369332"/>
          </a:xfrm>
          <a:prstGeom prst="rect">
            <a:avLst/>
          </a:prstGeom>
          <a:noFill/>
        </p:spPr>
        <p:txBody>
          <a:bodyPr wrap="square" rtlCol="0">
            <a:spAutoFit/>
          </a:bodyPr>
          <a:lstStyle/>
          <a:p>
            <a:r>
              <a:rPr lang="es-MX" sz="900" b="1" dirty="0" smtClean="0">
                <a:solidFill>
                  <a:srgbClr val="FF0000"/>
                </a:solidFill>
                <a:latin typeface="Century Gothic" pitchFamily="34" charset="0"/>
              </a:rPr>
              <a:t>ARCHIVOS .REQ SELECCIONADOS</a:t>
            </a:r>
            <a:endParaRPr lang="es-MX" sz="900" b="1" dirty="0">
              <a:solidFill>
                <a:srgbClr val="FF0000"/>
              </a:solidFill>
              <a:latin typeface="Century Gothic" pitchFamily="34" charset="0"/>
            </a:endParaRPr>
          </a:p>
        </p:txBody>
      </p:sp>
      <p:sp>
        <p:nvSpPr>
          <p:cNvPr id="24" name="23 CuadroTexto"/>
          <p:cNvSpPr txBox="1"/>
          <p:nvPr/>
        </p:nvSpPr>
        <p:spPr>
          <a:xfrm>
            <a:off x="309470" y="5519997"/>
            <a:ext cx="4357718" cy="230832"/>
          </a:xfrm>
          <a:prstGeom prst="rect">
            <a:avLst/>
          </a:prstGeom>
          <a:noFill/>
        </p:spPr>
        <p:txBody>
          <a:bodyPr wrap="square" rtlCol="0">
            <a:spAutoFit/>
          </a:bodyPr>
          <a:lstStyle/>
          <a:p>
            <a:r>
              <a:rPr lang="es-MX" sz="900" b="1" dirty="0" smtClean="0">
                <a:solidFill>
                  <a:srgbClr val="FF0000"/>
                </a:solidFill>
                <a:latin typeface="Century Gothic" pitchFamily="34" charset="0"/>
              </a:rPr>
              <a:t>NOMBRE Y CARPETA EN DONDE SE GUARDARÁ EL ARCHIVO ENSOBRETADO</a:t>
            </a:r>
            <a:endParaRPr lang="es-MX" sz="900" b="1" dirty="0">
              <a:solidFill>
                <a:srgbClr val="FF0000"/>
              </a:solidFill>
              <a:latin typeface="Century Gothic" pitchFamily="34" charset="0"/>
            </a:endParaRPr>
          </a:p>
        </p:txBody>
      </p:sp>
      <p:sp>
        <p:nvSpPr>
          <p:cNvPr id="25" name="24 Flecha derecha"/>
          <p:cNvSpPr/>
          <p:nvPr/>
        </p:nvSpPr>
        <p:spPr>
          <a:xfrm rot="5400000">
            <a:off x="3807861" y="5264710"/>
            <a:ext cx="385271" cy="14287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8131" name="Picture 3"/>
          <p:cNvPicPr>
            <a:picLocks noChangeAspect="1" noChangeArrowheads="1"/>
          </p:cNvPicPr>
          <p:nvPr/>
        </p:nvPicPr>
        <p:blipFill>
          <a:blip r:embed="rId5"/>
          <a:srcRect/>
          <a:stretch>
            <a:fillRect/>
          </a:stretch>
        </p:blipFill>
        <p:spPr bwMode="auto">
          <a:xfrm>
            <a:off x="4857752" y="3643314"/>
            <a:ext cx="3818531" cy="1071570"/>
          </a:xfrm>
          <a:prstGeom prst="rect">
            <a:avLst/>
          </a:prstGeom>
          <a:noFill/>
          <a:ln w="9525">
            <a:noFill/>
            <a:miter lim="800000"/>
            <a:headEnd/>
            <a:tailEnd/>
          </a:ln>
          <a:effectLst/>
        </p:spPr>
      </p:pic>
      <p:sp>
        <p:nvSpPr>
          <p:cNvPr id="26" name="25 CuadroTexto"/>
          <p:cNvSpPr txBox="1"/>
          <p:nvPr/>
        </p:nvSpPr>
        <p:spPr>
          <a:xfrm>
            <a:off x="357158" y="1782537"/>
            <a:ext cx="4214842" cy="646331"/>
          </a:xfrm>
          <a:prstGeom prst="rect">
            <a:avLst/>
          </a:prstGeom>
          <a:noFill/>
        </p:spPr>
        <p:txBody>
          <a:bodyPr wrap="square" rtlCol="0">
            <a:spAutoFit/>
          </a:bodyPr>
          <a:lstStyle/>
          <a:p>
            <a:pPr algn="just"/>
            <a:r>
              <a:rPr lang="es-MX" dirty="0" smtClean="0">
                <a:solidFill>
                  <a:schemeClr val="tx2">
                    <a:lumMod val="75000"/>
                  </a:schemeClr>
                </a:solidFill>
                <a:latin typeface="Century Gothic" pitchFamily="34" charset="0"/>
              </a:rPr>
              <a:t>j. Llenar campos con datos solicitados y seleccionar Continuar.</a:t>
            </a:r>
            <a:endParaRPr lang="es-MX" dirty="0">
              <a:solidFill>
                <a:schemeClr val="tx2">
                  <a:lumMod val="75000"/>
                </a:schemeClr>
              </a:solidFill>
              <a:latin typeface="Century Gothic" pitchFamily="34" charset="0"/>
            </a:endParaRPr>
          </a:p>
        </p:txBody>
      </p:sp>
      <p:pic>
        <p:nvPicPr>
          <p:cNvPr id="27" name="Imagen 26" descr="LOGO NUEVO ELA.tif"/>
          <p:cNvPicPr>
            <a:picLocks noChangeAspect="1"/>
          </p:cNvPicPr>
          <p:nvPr/>
        </p:nvPicPr>
        <p:blipFill>
          <a:blip r:embed="rId6" cstate="print">
            <a:alphaModFix amt="73000"/>
            <a:extLst>
              <a:ext uri="{28A0092B-C50C-407E-A947-70E740481C1C}">
                <a14:useLocalDpi xmlns:a14="http://schemas.microsoft.com/office/drawing/2010/main" val="0"/>
              </a:ext>
            </a:extLst>
          </a:blip>
          <a:stretch>
            <a:fillRect/>
          </a:stretch>
        </p:blipFill>
        <p:spPr>
          <a:xfrm>
            <a:off x="16933" y="44625"/>
            <a:ext cx="3186915" cy="5760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descr="vu.bmp"/>
          <p:cNvPicPr>
            <a:picLocks noChangeAspect="1"/>
          </p:cNvPicPr>
          <p:nvPr/>
        </p:nvPicPr>
        <p:blipFill>
          <a:blip r:embed="rId2">
            <a:lum bright="67000" contrast="-88000"/>
          </a:blip>
          <a:stretch>
            <a:fillRect/>
          </a:stretch>
        </p:blipFill>
        <p:spPr>
          <a:xfrm>
            <a:off x="-32" y="6806"/>
            <a:ext cx="9144032" cy="6813118"/>
          </a:xfrm>
          <a:prstGeom prst="rect">
            <a:avLst/>
          </a:prstGeom>
        </p:spPr>
      </p:pic>
      <p:sp>
        <p:nvSpPr>
          <p:cNvPr id="6" name="5 CuadroTexto"/>
          <p:cNvSpPr txBox="1"/>
          <p:nvPr/>
        </p:nvSpPr>
        <p:spPr>
          <a:xfrm>
            <a:off x="357158" y="571480"/>
            <a:ext cx="8501122" cy="2031325"/>
          </a:xfrm>
          <a:prstGeom prst="rect">
            <a:avLst/>
          </a:prstGeom>
          <a:noFill/>
        </p:spPr>
        <p:txBody>
          <a:bodyPr wrap="square" rtlCol="0">
            <a:spAutoFit/>
          </a:bodyPr>
          <a:lstStyle/>
          <a:p>
            <a:pPr marL="400050" indent="-400050"/>
            <a:r>
              <a:rPr lang="es-MX" dirty="0" smtClean="0">
                <a:solidFill>
                  <a:schemeClr val="tx2">
                    <a:lumMod val="75000"/>
                  </a:schemeClr>
                </a:solidFill>
                <a:latin typeface="Century Gothic" pitchFamily="34" charset="0"/>
              </a:rPr>
              <a:t>k. Enviar el Requerimiento de Sello </a:t>
            </a:r>
            <a:r>
              <a:rPr lang="es-MX" dirty="0" err="1" smtClean="0">
                <a:solidFill>
                  <a:schemeClr val="tx2">
                    <a:lumMod val="75000"/>
                  </a:schemeClr>
                </a:solidFill>
                <a:latin typeface="Century Gothic" pitchFamily="34" charset="0"/>
              </a:rPr>
              <a:t>Ensobretado</a:t>
            </a:r>
            <a:r>
              <a:rPr lang="es-MX" dirty="0" smtClean="0">
                <a:solidFill>
                  <a:schemeClr val="tx2">
                    <a:lumMod val="75000"/>
                  </a:schemeClr>
                </a:solidFill>
                <a:latin typeface="Century Gothic" pitchFamily="34" charset="0"/>
              </a:rPr>
              <a:t> a la Autoridad para su registro. </a:t>
            </a:r>
          </a:p>
          <a:p>
            <a:pPr marL="628650" indent="-273050">
              <a:buAutoNum type="alphaLcPeriod"/>
            </a:pPr>
            <a:r>
              <a:rPr lang="es-MX" dirty="0" smtClean="0">
                <a:solidFill>
                  <a:schemeClr val="tx2">
                    <a:lumMod val="75000"/>
                  </a:schemeClr>
                </a:solidFill>
                <a:latin typeface="Century Gothic" pitchFamily="34" charset="0"/>
              </a:rPr>
              <a:t>Entrar al Internet Explorer</a:t>
            </a:r>
          </a:p>
          <a:p>
            <a:pPr marL="628650" indent="-273050">
              <a:buAutoNum type="alphaLcPeriod"/>
            </a:pPr>
            <a:r>
              <a:rPr lang="es-MX" dirty="0" smtClean="0">
                <a:solidFill>
                  <a:schemeClr val="tx2">
                    <a:lumMod val="75000"/>
                  </a:schemeClr>
                </a:solidFill>
                <a:latin typeface="Century Gothic" pitchFamily="34" charset="0"/>
              </a:rPr>
              <a:t>Entrar a la página(URL):</a:t>
            </a:r>
          </a:p>
          <a:p>
            <a:pPr marL="400050" indent="-400050"/>
            <a:endParaRPr lang="es-MX" dirty="0" smtClean="0">
              <a:solidFill>
                <a:schemeClr val="tx2">
                  <a:lumMod val="75000"/>
                </a:schemeClr>
              </a:solidFill>
              <a:latin typeface="Century Gothic" pitchFamily="34" charset="0"/>
            </a:endParaRPr>
          </a:p>
          <a:p>
            <a:pPr marL="400050" indent="-400050"/>
            <a:r>
              <a:rPr lang="es-MX" b="1" dirty="0" smtClean="0">
                <a:solidFill>
                  <a:schemeClr val="tx2">
                    <a:lumMod val="75000"/>
                  </a:schemeClr>
                </a:solidFill>
                <a:latin typeface="Century Gothic" pitchFamily="34" charset="0"/>
              </a:rPr>
              <a:t>https://www.servicios.sat.gob.mx/_mem_bin/formsloginFEA.asp?/ACCESO/CERTISAT.ASP</a:t>
            </a:r>
            <a:endParaRPr lang="es-MX" b="1" dirty="0">
              <a:solidFill>
                <a:schemeClr val="tx2">
                  <a:lumMod val="75000"/>
                </a:schemeClr>
              </a:solidFill>
              <a:latin typeface="Century Gothic" pitchFamily="34" charset="0"/>
            </a:endParaRPr>
          </a:p>
        </p:txBody>
      </p:sp>
      <p:pic>
        <p:nvPicPr>
          <p:cNvPr id="49154" name="Picture 2"/>
          <p:cNvPicPr>
            <a:picLocks noChangeAspect="1" noChangeArrowheads="1"/>
          </p:cNvPicPr>
          <p:nvPr/>
        </p:nvPicPr>
        <p:blipFill>
          <a:blip r:embed="rId3"/>
          <a:srcRect/>
          <a:stretch>
            <a:fillRect/>
          </a:stretch>
        </p:blipFill>
        <p:spPr bwMode="auto">
          <a:xfrm>
            <a:off x="3643306" y="2571744"/>
            <a:ext cx="2273805" cy="2000264"/>
          </a:xfrm>
          <a:prstGeom prst="rect">
            <a:avLst/>
          </a:prstGeom>
          <a:noFill/>
          <a:ln w="9525">
            <a:noFill/>
            <a:miter lim="800000"/>
            <a:headEnd/>
            <a:tailEnd/>
          </a:ln>
          <a:effectLst/>
        </p:spPr>
      </p:pic>
      <p:sp>
        <p:nvSpPr>
          <p:cNvPr id="8" name="7 CuadroTexto"/>
          <p:cNvSpPr txBox="1"/>
          <p:nvPr/>
        </p:nvSpPr>
        <p:spPr>
          <a:xfrm>
            <a:off x="357158" y="3143248"/>
            <a:ext cx="3214710" cy="923330"/>
          </a:xfrm>
          <a:prstGeom prst="rect">
            <a:avLst/>
          </a:prstGeom>
          <a:noFill/>
        </p:spPr>
        <p:txBody>
          <a:bodyPr wrap="square" rtlCol="0">
            <a:spAutoFit/>
          </a:bodyPr>
          <a:lstStyle/>
          <a:p>
            <a:r>
              <a:rPr lang="es-MX" dirty="0" err="1" smtClean="0">
                <a:solidFill>
                  <a:schemeClr val="tx2">
                    <a:lumMod val="75000"/>
                  </a:schemeClr>
                </a:solidFill>
                <a:latin typeface="Century Gothic" pitchFamily="34" charset="0"/>
              </a:rPr>
              <a:t>Accesar</a:t>
            </a:r>
            <a:r>
              <a:rPr lang="es-MX" dirty="0" smtClean="0">
                <a:solidFill>
                  <a:schemeClr val="tx2">
                    <a:lumMod val="75000"/>
                  </a:schemeClr>
                </a:solidFill>
                <a:latin typeface="Century Gothic" pitchFamily="34" charset="0"/>
              </a:rPr>
              <a:t> con los datos de la Empresa (Importador/Exportador).</a:t>
            </a:r>
            <a:endParaRPr lang="es-MX" dirty="0">
              <a:solidFill>
                <a:schemeClr val="tx2">
                  <a:lumMod val="75000"/>
                </a:schemeClr>
              </a:solidFill>
              <a:latin typeface="Century Gothic" pitchFamily="34" charset="0"/>
            </a:endParaRPr>
          </a:p>
        </p:txBody>
      </p:sp>
      <p:pic>
        <p:nvPicPr>
          <p:cNvPr id="9" name="8 Imagen"/>
          <p:cNvPicPr/>
          <p:nvPr/>
        </p:nvPicPr>
        <p:blipFill>
          <a:blip r:embed="rId4" cstate="print"/>
          <a:srcRect/>
          <a:stretch>
            <a:fillRect/>
          </a:stretch>
        </p:blipFill>
        <p:spPr bwMode="auto">
          <a:xfrm>
            <a:off x="6357950" y="3000372"/>
            <a:ext cx="2362198" cy="1071570"/>
          </a:xfrm>
          <a:prstGeom prst="rect">
            <a:avLst/>
          </a:prstGeom>
          <a:noFill/>
          <a:ln w="9525">
            <a:noFill/>
            <a:miter lim="800000"/>
            <a:headEnd/>
            <a:tailEnd/>
          </a:ln>
        </p:spPr>
      </p:pic>
      <p:pic>
        <p:nvPicPr>
          <p:cNvPr id="9218" name="Picture 2"/>
          <p:cNvPicPr>
            <a:picLocks noChangeAspect="1" noChangeArrowheads="1"/>
          </p:cNvPicPr>
          <p:nvPr/>
        </p:nvPicPr>
        <p:blipFill>
          <a:blip r:embed="rId5"/>
          <a:srcRect/>
          <a:stretch>
            <a:fillRect/>
          </a:stretch>
        </p:blipFill>
        <p:spPr bwMode="auto">
          <a:xfrm>
            <a:off x="928662" y="4714884"/>
            <a:ext cx="7520004" cy="1979336"/>
          </a:xfrm>
          <a:prstGeom prst="rect">
            <a:avLst/>
          </a:prstGeom>
          <a:noFill/>
          <a:ln w="9525">
            <a:noFill/>
            <a:miter lim="800000"/>
            <a:headEnd/>
            <a:tailEnd/>
          </a:ln>
          <a:effectLst/>
        </p:spPr>
      </p:pic>
      <p:sp>
        <p:nvSpPr>
          <p:cNvPr id="10" name="9 Flecha derecha"/>
          <p:cNvSpPr/>
          <p:nvPr/>
        </p:nvSpPr>
        <p:spPr>
          <a:xfrm rot="10800000">
            <a:off x="4929190" y="6441459"/>
            <a:ext cx="1055560" cy="1353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descr="LOGO NUEVO ELA.tif"/>
          <p:cNvPicPr>
            <a:picLocks noChangeAspect="1"/>
          </p:cNvPicPr>
          <p:nvPr/>
        </p:nvPicPr>
        <p:blipFill>
          <a:blip r:embed="rId6" cstate="print">
            <a:alphaModFix amt="73000"/>
            <a:extLst>
              <a:ext uri="{28A0092B-C50C-407E-A947-70E740481C1C}">
                <a14:useLocalDpi xmlns:a14="http://schemas.microsoft.com/office/drawing/2010/main" val="0"/>
              </a:ext>
            </a:extLst>
          </a:blip>
          <a:stretch>
            <a:fillRect/>
          </a:stretch>
        </p:blipFill>
        <p:spPr>
          <a:xfrm>
            <a:off x="16933" y="44625"/>
            <a:ext cx="3186915" cy="5760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descr="vu.bmp"/>
          <p:cNvPicPr>
            <a:picLocks noChangeAspect="1"/>
          </p:cNvPicPr>
          <p:nvPr/>
        </p:nvPicPr>
        <p:blipFill>
          <a:blip r:embed="rId2">
            <a:lum bright="67000" contrast="-88000"/>
          </a:blip>
          <a:stretch>
            <a:fillRect/>
          </a:stretch>
        </p:blipFill>
        <p:spPr>
          <a:xfrm>
            <a:off x="-32" y="6806"/>
            <a:ext cx="9144032" cy="6813118"/>
          </a:xfrm>
          <a:prstGeom prst="rect">
            <a:avLst/>
          </a:prstGeom>
        </p:spPr>
      </p:pic>
      <p:sp>
        <p:nvSpPr>
          <p:cNvPr id="6" name="5 CuadroTexto"/>
          <p:cNvSpPr txBox="1"/>
          <p:nvPr/>
        </p:nvSpPr>
        <p:spPr>
          <a:xfrm>
            <a:off x="357158" y="714356"/>
            <a:ext cx="3214710" cy="646331"/>
          </a:xfrm>
          <a:prstGeom prst="rect">
            <a:avLst/>
          </a:prstGeom>
          <a:noFill/>
        </p:spPr>
        <p:txBody>
          <a:bodyPr wrap="square" rtlCol="0">
            <a:spAutoFit/>
          </a:bodyPr>
          <a:lstStyle/>
          <a:p>
            <a:pPr algn="just"/>
            <a:r>
              <a:rPr lang="es-MX" dirty="0" smtClean="0">
                <a:solidFill>
                  <a:schemeClr val="tx2">
                    <a:lumMod val="75000"/>
                  </a:schemeClr>
                </a:solidFill>
                <a:latin typeface="Century Gothic" pitchFamily="34" charset="0"/>
              </a:rPr>
              <a:t>l. Envío de Solicitud de Certificado de Sello Digital.</a:t>
            </a:r>
            <a:endParaRPr lang="es-MX" dirty="0">
              <a:solidFill>
                <a:schemeClr val="tx2">
                  <a:lumMod val="75000"/>
                </a:schemeClr>
              </a:solidFill>
              <a:latin typeface="Century Gothic" pitchFamily="34" charset="0"/>
            </a:endParaRPr>
          </a:p>
        </p:txBody>
      </p:sp>
      <p:grpSp>
        <p:nvGrpSpPr>
          <p:cNvPr id="10" name="9 Grupo"/>
          <p:cNvGrpSpPr/>
          <p:nvPr/>
        </p:nvGrpSpPr>
        <p:grpSpPr>
          <a:xfrm>
            <a:off x="3786182" y="571480"/>
            <a:ext cx="4731766" cy="2286016"/>
            <a:chOff x="2412002" y="1000109"/>
            <a:chExt cx="4731766" cy="2286016"/>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2002" y="1000109"/>
              <a:ext cx="4731766" cy="2286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Flecha derecha"/>
            <p:cNvSpPr/>
            <p:nvPr/>
          </p:nvSpPr>
          <p:spPr>
            <a:xfrm rot="10800000">
              <a:off x="2928927" y="2007760"/>
              <a:ext cx="1055560" cy="1353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282" y="3364995"/>
            <a:ext cx="4786346" cy="2778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uadroTexto"/>
          <p:cNvSpPr txBox="1"/>
          <p:nvPr/>
        </p:nvSpPr>
        <p:spPr>
          <a:xfrm>
            <a:off x="357158" y="2639793"/>
            <a:ext cx="3429024" cy="646331"/>
          </a:xfrm>
          <a:prstGeom prst="rect">
            <a:avLst/>
          </a:prstGeom>
          <a:noFill/>
        </p:spPr>
        <p:txBody>
          <a:bodyPr wrap="square" rtlCol="0">
            <a:spAutoFit/>
          </a:bodyPr>
          <a:lstStyle/>
          <a:p>
            <a:pPr algn="just"/>
            <a:r>
              <a:rPr lang="es-MX" dirty="0" smtClean="0">
                <a:solidFill>
                  <a:schemeClr val="tx2">
                    <a:lumMod val="75000"/>
                  </a:schemeClr>
                </a:solidFill>
                <a:latin typeface="Century Gothic" pitchFamily="34" charset="0"/>
              </a:rPr>
              <a:t>m. Búsqueda y Selección de archivo </a:t>
            </a:r>
            <a:r>
              <a:rPr lang="es-MX" dirty="0" err="1" smtClean="0">
                <a:solidFill>
                  <a:schemeClr val="tx2">
                    <a:lumMod val="75000"/>
                  </a:schemeClr>
                </a:solidFill>
                <a:latin typeface="Century Gothic" pitchFamily="34" charset="0"/>
              </a:rPr>
              <a:t>ensobretado</a:t>
            </a:r>
            <a:r>
              <a:rPr lang="es-MX" dirty="0" smtClean="0">
                <a:solidFill>
                  <a:schemeClr val="tx2">
                    <a:lumMod val="75000"/>
                  </a:schemeClr>
                </a:solidFill>
                <a:latin typeface="Century Gothic" pitchFamily="34" charset="0"/>
              </a:rPr>
              <a:t>. </a:t>
            </a:r>
            <a:endParaRPr lang="es-MX" dirty="0">
              <a:solidFill>
                <a:schemeClr val="tx2">
                  <a:lumMod val="75000"/>
                </a:schemeClr>
              </a:solidFill>
              <a:latin typeface="Century Gothic" pitchFamily="34" charset="0"/>
            </a:endParaRPr>
          </a:p>
        </p:txBody>
      </p:sp>
      <p:sp>
        <p:nvSpPr>
          <p:cNvPr id="14" name="13 Flecha derecha"/>
          <p:cNvSpPr/>
          <p:nvPr/>
        </p:nvSpPr>
        <p:spPr>
          <a:xfrm rot="10800000">
            <a:off x="3571869" y="4377088"/>
            <a:ext cx="964871" cy="1353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0178" name="Picture 2"/>
          <p:cNvPicPr>
            <a:picLocks noChangeAspect="1" noChangeArrowheads="1"/>
          </p:cNvPicPr>
          <p:nvPr/>
        </p:nvPicPr>
        <p:blipFill>
          <a:blip r:embed="rId5"/>
          <a:srcRect/>
          <a:stretch>
            <a:fillRect/>
          </a:stretch>
        </p:blipFill>
        <p:spPr bwMode="auto">
          <a:xfrm>
            <a:off x="5214942" y="3786190"/>
            <a:ext cx="3651966" cy="1857388"/>
          </a:xfrm>
          <a:prstGeom prst="rect">
            <a:avLst/>
          </a:prstGeom>
          <a:noFill/>
          <a:ln w="9525">
            <a:noFill/>
            <a:miter lim="800000"/>
            <a:headEnd/>
            <a:tailEnd/>
          </a:ln>
          <a:effectLst/>
        </p:spPr>
      </p:pic>
      <p:sp>
        <p:nvSpPr>
          <p:cNvPr id="16" name="15 Flecha derecha"/>
          <p:cNvSpPr/>
          <p:nvPr/>
        </p:nvSpPr>
        <p:spPr>
          <a:xfrm rot="13221140">
            <a:off x="6357950" y="4786322"/>
            <a:ext cx="964871" cy="1353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5" name="Imagen 14" descr="LOGO NUEVO ELA.tif"/>
          <p:cNvPicPr>
            <a:picLocks noChangeAspect="1"/>
          </p:cNvPicPr>
          <p:nvPr/>
        </p:nvPicPr>
        <p:blipFill>
          <a:blip r:embed="rId6" cstate="print">
            <a:alphaModFix amt="73000"/>
            <a:extLst>
              <a:ext uri="{28A0092B-C50C-407E-A947-70E740481C1C}">
                <a14:useLocalDpi xmlns:a14="http://schemas.microsoft.com/office/drawing/2010/main" val="0"/>
              </a:ext>
            </a:extLst>
          </a:blip>
          <a:stretch>
            <a:fillRect/>
          </a:stretch>
        </p:blipFill>
        <p:spPr>
          <a:xfrm>
            <a:off x="16933" y="44625"/>
            <a:ext cx="3186915" cy="5760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descr="vu.bmp"/>
          <p:cNvPicPr>
            <a:picLocks noChangeAspect="1"/>
          </p:cNvPicPr>
          <p:nvPr/>
        </p:nvPicPr>
        <p:blipFill>
          <a:blip r:embed="rId2">
            <a:lum bright="67000" contrast="-88000"/>
          </a:blip>
          <a:stretch>
            <a:fillRect/>
          </a:stretch>
        </p:blipFill>
        <p:spPr>
          <a:xfrm>
            <a:off x="-32" y="6806"/>
            <a:ext cx="9144032" cy="6813118"/>
          </a:xfrm>
          <a:prstGeom prst="rect">
            <a:avLst/>
          </a:prstGeom>
        </p:spPr>
      </p:pic>
      <p:sp>
        <p:nvSpPr>
          <p:cNvPr id="6" name="5 CuadroTexto"/>
          <p:cNvSpPr txBox="1"/>
          <p:nvPr/>
        </p:nvSpPr>
        <p:spPr>
          <a:xfrm>
            <a:off x="357158" y="1071546"/>
            <a:ext cx="3071834" cy="646331"/>
          </a:xfrm>
          <a:prstGeom prst="rect">
            <a:avLst/>
          </a:prstGeom>
          <a:noFill/>
        </p:spPr>
        <p:txBody>
          <a:bodyPr wrap="square" rtlCol="0">
            <a:spAutoFit/>
          </a:bodyPr>
          <a:lstStyle/>
          <a:p>
            <a:r>
              <a:rPr lang="es-MX" dirty="0" smtClean="0">
                <a:solidFill>
                  <a:schemeClr val="tx2">
                    <a:lumMod val="75000"/>
                  </a:schemeClr>
                </a:solidFill>
                <a:latin typeface="Century Gothic" pitchFamily="34" charset="0"/>
              </a:rPr>
              <a:t>n. Envío de Solicitud de Certificado.</a:t>
            </a:r>
            <a:endParaRPr lang="es-MX" dirty="0">
              <a:solidFill>
                <a:schemeClr val="tx2">
                  <a:lumMod val="75000"/>
                </a:schemeClr>
              </a:solidFill>
              <a:latin typeface="Century Gothic" pitchFamily="34"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3306" y="642918"/>
            <a:ext cx="5246325" cy="2168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Flecha derecha"/>
          <p:cNvSpPr/>
          <p:nvPr/>
        </p:nvSpPr>
        <p:spPr>
          <a:xfrm rot="10800000">
            <a:off x="6715140" y="1535987"/>
            <a:ext cx="1055560" cy="1353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596" y="3071810"/>
            <a:ext cx="4389828" cy="2729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uadroTexto"/>
          <p:cNvSpPr txBox="1"/>
          <p:nvPr/>
        </p:nvSpPr>
        <p:spPr>
          <a:xfrm>
            <a:off x="5143504" y="4000504"/>
            <a:ext cx="3571900" cy="1200329"/>
          </a:xfrm>
          <a:prstGeom prst="rect">
            <a:avLst/>
          </a:prstGeom>
          <a:noFill/>
        </p:spPr>
        <p:txBody>
          <a:bodyPr wrap="square" rtlCol="0">
            <a:spAutoFit/>
          </a:bodyPr>
          <a:lstStyle/>
          <a:p>
            <a:pPr algn="just"/>
            <a:r>
              <a:rPr lang="es-MX" dirty="0" smtClean="0">
                <a:solidFill>
                  <a:schemeClr val="tx2">
                    <a:lumMod val="75000"/>
                  </a:schemeClr>
                </a:solidFill>
                <a:latin typeface="Century Gothic" pitchFamily="34" charset="0"/>
              </a:rPr>
              <a:t>ñ. Recuperación de Certificados (Sellos Digitales). Aplicar la búsqueda que convenga.</a:t>
            </a:r>
            <a:endParaRPr lang="es-MX" dirty="0">
              <a:solidFill>
                <a:schemeClr val="tx2">
                  <a:lumMod val="75000"/>
                </a:schemeClr>
              </a:solidFill>
              <a:latin typeface="Century Gothic" pitchFamily="34" charset="0"/>
            </a:endParaRPr>
          </a:p>
        </p:txBody>
      </p:sp>
      <p:sp>
        <p:nvSpPr>
          <p:cNvPr id="14" name="13 Flecha derecha"/>
          <p:cNvSpPr/>
          <p:nvPr/>
        </p:nvSpPr>
        <p:spPr>
          <a:xfrm rot="13001498">
            <a:off x="793090" y="4445323"/>
            <a:ext cx="1055560" cy="1353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5" name="Imagen 14" descr="LOGO NUEVO ELA.tif"/>
          <p:cNvPicPr>
            <a:picLocks noChangeAspect="1"/>
          </p:cNvPicPr>
          <p:nvPr/>
        </p:nvPicPr>
        <p:blipFill>
          <a:blip r:embed="rId5" cstate="print">
            <a:alphaModFix amt="73000"/>
            <a:extLst>
              <a:ext uri="{28A0092B-C50C-407E-A947-70E740481C1C}">
                <a14:useLocalDpi xmlns:a14="http://schemas.microsoft.com/office/drawing/2010/main" val="0"/>
              </a:ext>
            </a:extLst>
          </a:blip>
          <a:stretch>
            <a:fillRect/>
          </a:stretch>
        </p:blipFill>
        <p:spPr>
          <a:xfrm>
            <a:off x="16933" y="44625"/>
            <a:ext cx="3186915" cy="5760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descr="vu.bmp"/>
          <p:cNvPicPr>
            <a:picLocks noChangeAspect="1"/>
          </p:cNvPicPr>
          <p:nvPr/>
        </p:nvPicPr>
        <p:blipFill>
          <a:blip r:embed="rId2">
            <a:lum bright="67000" contrast="-88000"/>
          </a:blip>
          <a:stretch>
            <a:fillRect/>
          </a:stretch>
        </p:blipFill>
        <p:spPr>
          <a:xfrm>
            <a:off x="-32" y="6806"/>
            <a:ext cx="9144032" cy="6813118"/>
          </a:xfrm>
          <a:prstGeom prst="rect">
            <a:avLst/>
          </a:prstGeom>
        </p:spPr>
      </p:pic>
      <p:sp>
        <p:nvSpPr>
          <p:cNvPr id="6" name="5 CuadroTexto"/>
          <p:cNvSpPr txBox="1"/>
          <p:nvPr/>
        </p:nvSpPr>
        <p:spPr>
          <a:xfrm>
            <a:off x="642910" y="857232"/>
            <a:ext cx="4143404" cy="923330"/>
          </a:xfrm>
          <a:prstGeom prst="rect">
            <a:avLst/>
          </a:prstGeom>
          <a:noFill/>
        </p:spPr>
        <p:txBody>
          <a:bodyPr wrap="square" rtlCol="0">
            <a:spAutoFit/>
          </a:bodyPr>
          <a:lstStyle/>
          <a:p>
            <a:pPr algn="just"/>
            <a:r>
              <a:rPr lang="es-MX" dirty="0" smtClean="0">
                <a:solidFill>
                  <a:schemeClr val="tx2">
                    <a:lumMod val="75000"/>
                  </a:schemeClr>
                </a:solidFill>
                <a:latin typeface="Century Gothic" pitchFamily="34" charset="0"/>
              </a:rPr>
              <a:t>o. Descargar el Certificado deseado seleccionado el número de serie que le corresponda.</a:t>
            </a:r>
            <a:endParaRPr lang="es-MX" dirty="0">
              <a:solidFill>
                <a:schemeClr val="tx2">
                  <a:lumMod val="75000"/>
                </a:schemeClr>
              </a:solidFill>
              <a:latin typeface="Century Gothic" pitchFamily="34"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9795" y="357166"/>
            <a:ext cx="3895609" cy="230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2" name="Picture 2"/>
          <p:cNvPicPr>
            <a:picLocks noChangeAspect="1" noChangeArrowheads="1"/>
          </p:cNvPicPr>
          <p:nvPr/>
        </p:nvPicPr>
        <p:blipFill>
          <a:blip r:embed="rId4"/>
          <a:srcRect/>
          <a:stretch>
            <a:fillRect/>
          </a:stretch>
        </p:blipFill>
        <p:spPr bwMode="auto">
          <a:xfrm>
            <a:off x="642910" y="2143116"/>
            <a:ext cx="2533650" cy="2333625"/>
          </a:xfrm>
          <a:prstGeom prst="rect">
            <a:avLst/>
          </a:prstGeom>
          <a:noFill/>
          <a:ln w="9525">
            <a:noFill/>
            <a:miter lim="800000"/>
            <a:headEnd/>
            <a:tailEnd/>
          </a:ln>
          <a:effectLst/>
        </p:spPr>
      </p:pic>
      <p:sp>
        <p:nvSpPr>
          <p:cNvPr id="9" name="8 CuadroTexto"/>
          <p:cNvSpPr txBox="1"/>
          <p:nvPr/>
        </p:nvSpPr>
        <p:spPr>
          <a:xfrm>
            <a:off x="3286116" y="3071810"/>
            <a:ext cx="4143404" cy="923330"/>
          </a:xfrm>
          <a:prstGeom prst="rect">
            <a:avLst/>
          </a:prstGeom>
          <a:noFill/>
        </p:spPr>
        <p:txBody>
          <a:bodyPr wrap="square" rtlCol="0">
            <a:spAutoFit/>
          </a:bodyPr>
          <a:lstStyle/>
          <a:p>
            <a:pPr algn="just"/>
            <a:r>
              <a:rPr lang="es-MX" dirty="0" smtClean="0">
                <a:solidFill>
                  <a:schemeClr val="tx2">
                    <a:lumMod val="75000"/>
                  </a:schemeClr>
                </a:solidFill>
                <a:latin typeface="Century Gothic" pitchFamily="34" charset="0"/>
              </a:rPr>
              <a:t>p. Abrir el archivo  para corroborar y guardar para control de la Empresa.</a:t>
            </a:r>
            <a:endParaRPr lang="es-MX" dirty="0">
              <a:solidFill>
                <a:schemeClr val="tx2">
                  <a:lumMod val="75000"/>
                </a:schemeClr>
              </a:solidFill>
              <a:latin typeface="Century Gothic" pitchFamily="34" charset="0"/>
            </a:endParaRPr>
          </a:p>
        </p:txBody>
      </p:sp>
      <p:sp>
        <p:nvSpPr>
          <p:cNvPr id="10" name="9 CuadroTexto"/>
          <p:cNvSpPr txBox="1"/>
          <p:nvPr/>
        </p:nvSpPr>
        <p:spPr>
          <a:xfrm>
            <a:off x="1142976" y="5110475"/>
            <a:ext cx="7000924" cy="461665"/>
          </a:xfrm>
          <a:prstGeom prst="rect">
            <a:avLst/>
          </a:prstGeom>
          <a:noFill/>
        </p:spPr>
        <p:txBody>
          <a:bodyPr wrap="square" rtlCol="0">
            <a:spAutoFit/>
          </a:bodyPr>
          <a:lstStyle/>
          <a:p>
            <a:pPr algn="just"/>
            <a:r>
              <a:rPr lang="es-MX" sz="2400" b="1" dirty="0" smtClean="0">
                <a:solidFill>
                  <a:schemeClr val="tx2">
                    <a:lumMod val="75000"/>
                  </a:schemeClr>
                </a:solidFill>
                <a:latin typeface="Century Gothic" pitchFamily="34" charset="0"/>
              </a:rPr>
              <a:t>Se ha generado exitosamente el Sello Digital.</a:t>
            </a:r>
            <a:endParaRPr lang="es-MX" sz="2400" b="1" dirty="0">
              <a:solidFill>
                <a:schemeClr val="tx2">
                  <a:lumMod val="75000"/>
                </a:schemeClr>
              </a:solidFill>
              <a:latin typeface="Century Gothic" pitchFamily="34" charset="0"/>
            </a:endParaRPr>
          </a:p>
        </p:txBody>
      </p:sp>
      <p:pic>
        <p:nvPicPr>
          <p:cNvPr id="11" name="Imagen 10" descr="LOGO NUEVO ELA.tif"/>
          <p:cNvPicPr>
            <a:picLocks noChangeAspect="1"/>
          </p:cNvPicPr>
          <p:nvPr/>
        </p:nvPicPr>
        <p:blipFill>
          <a:blip r:embed="rId5" cstate="print">
            <a:alphaModFix amt="73000"/>
            <a:extLst>
              <a:ext uri="{28A0092B-C50C-407E-A947-70E740481C1C}">
                <a14:useLocalDpi xmlns:a14="http://schemas.microsoft.com/office/drawing/2010/main" val="0"/>
              </a:ext>
            </a:extLst>
          </a:blip>
          <a:stretch>
            <a:fillRect/>
          </a:stretch>
        </p:blipFill>
        <p:spPr>
          <a:xfrm>
            <a:off x="16933" y="44625"/>
            <a:ext cx="3186915" cy="5760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60 Imagen" descr="vu.bmp"/>
          <p:cNvPicPr>
            <a:picLocks noChangeAspect="1"/>
          </p:cNvPicPr>
          <p:nvPr/>
        </p:nvPicPr>
        <p:blipFill>
          <a:blip r:embed="rId3">
            <a:lum bright="67000" contrast="-88000"/>
          </a:blip>
          <a:stretch>
            <a:fillRect/>
          </a:stretch>
        </p:blipFill>
        <p:spPr>
          <a:xfrm>
            <a:off x="-32" y="6806"/>
            <a:ext cx="9144032" cy="6813118"/>
          </a:xfrm>
          <a:prstGeom prst="rect">
            <a:avLst/>
          </a:prstGeom>
        </p:spPr>
      </p:pic>
      <p:sp>
        <p:nvSpPr>
          <p:cNvPr id="5" name="4 Rectángulo"/>
          <p:cNvSpPr/>
          <p:nvPr/>
        </p:nvSpPr>
        <p:spPr>
          <a:xfrm>
            <a:off x="5246378" y="0"/>
            <a:ext cx="3866763" cy="1077218"/>
          </a:xfrm>
          <a:prstGeom prst="rect">
            <a:avLst/>
          </a:prstGeom>
          <a:noFill/>
        </p:spPr>
        <p:txBody>
          <a:bodyPr wrap="none" lIns="91440" tIns="45720" rIns="91440" bIns="45720">
            <a:spAutoFit/>
          </a:bodyPr>
          <a:lstStyle/>
          <a:p>
            <a:pPr algn="r"/>
            <a:r>
              <a:rPr lang="es-MX" sz="32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Gothic" pitchFamily="34" charset="0"/>
              </a:rPr>
              <a:t>Formas de Trabajo</a:t>
            </a:r>
          </a:p>
          <a:p>
            <a:pPr algn="r"/>
            <a:r>
              <a:rPr lang="es-MX"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Gothic" pitchFamily="34" charset="0"/>
              </a:rPr>
              <a:t>DESPACHO</a:t>
            </a:r>
            <a:endParaRPr lang="es-MX" sz="3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0" name="9 Rectángulo redondeado"/>
          <p:cNvSpPr/>
          <p:nvPr/>
        </p:nvSpPr>
        <p:spPr>
          <a:xfrm>
            <a:off x="357158" y="1571612"/>
            <a:ext cx="2500330" cy="5000660"/>
          </a:xfrm>
          <a:prstGeom prst="roundRect">
            <a:avLst/>
          </a:prstGeom>
          <a:solidFill>
            <a:schemeClr val="accent1">
              <a:lumMod val="20000"/>
              <a:lumOff val="80000"/>
              <a:alpha val="2000"/>
            </a:schemeClr>
          </a:solidFill>
          <a:ln w="19050">
            <a:solidFill>
              <a:schemeClr val="accent1">
                <a:shade val="50000"/>
              </a:schemeClr>
            </a:solid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1" name="Picture 4" descr="http://t0.gstatic.com/images?q=tbn:ANd9GcQ0VNtRls6S6CRbePWEc9OId1JyhEDk4xr33buFJOxWIaLK_v1E_g52qHda"/>
          <p:cNvPicPr>
            <a:picLocks noChangeAspect="1" noChangeArrowheads="1"/>
          </p:cNvPicPr>
          <p:nvPr/>
        </p:nvPicPr>
        <p:blipFill>
          <a:blip r:embed="rId4"/>
          <a:srcRect/>
          <a:stretch>
            <a:fillRect/>
          </a:stretch>
        </p:blipFill>
        <p:spPr bwMode="auto">
          <a:xfrm>
            <a:off x="2289745" y="5143512"/>
            <a:ext cx="567743" cy="441237"/>
          </a:xfrm>
          <a:prstGeom prst="rect">
            <a:avLst/>
          </a:prstGeom>
          <a:noFill/>
        </p:spPr>
      </p:pic>
      <p:sp>
        <p:nvSpPr>
          <p:cNvPr id="72" name="71 Rectángulo"/>
          <p:cNvSpPr/>
          <p:nvPr/>
        </p:nvSpPr>
        <p:spPr>
          <a:xfrm>
            <a:off x="2323083" y="5524515"/>
            <a:ext cx="507587" cy="21150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COVE</a:t>
            </a:r>
            <a:endParaRPr lang="es-ES" sz="1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4" name="Picture 6" descr="http://www.cepe.com.mx/imagenes/captura-digitalizacion.JPG"/>
          <p:cNvPicPr>
            <a:picLocks noChangeAspect="1" noChangeArrowheads="1"/>
          </p:cNvPicPr>
          <p:nvPr/>
        </p:nvPicPr>
        <p:blipFill>
          <a:blip r:embed="rId5" cstate="print"/>
          <a:srcRect/>
          <a:stretch>
            <a:fillRect/>
          </a:stretch>
        </p:blipFill>
        <p:spPr bwMode="auto">
          <a:xfrm>
            <a:off x="1370577" y="5143513"/>
            <a:ext cx="785818" cy="500066"/>
          </a:xfrm>
          <a:prstGeom prst="rect">
            <a:avLst/>
          </a:prstGeom>
          <a:noFill/>
        </p:spPr>
      </p:pic>
      <p:sp>
        <p:nvSpPr>
          <p:cNvPr id="75" name="74 Rectángulo"/>
          <p:cNvSpPr/>
          <p:nvPr/>
        </p:nvSpPr>
        <p:spPr>
          <a:xfrm>
            <a:off x="1246750" y="5540233"/>
            <a:ext cx="1071570" cy="24622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Digitalización</a:t>
            </a:r>
            <a:endParaRPr lang="es-ES" sz="1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1" name="80 Rectángulo"/>
          <p:cNvSpPr/>
          <p:nvPr/>
        </p:nvSpPr>
        <p:spPr>
          <a:xfrm>
            <a:off x="428596" y="5505464"/>
            <a:ext cx="928694" cy="24622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Sello Digital</a:t>
            </a:r>
            <a:endParaRPr lang="es-ES" sz="1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93" name="92 Grupo"/>
          <p:cNvGrpSpPr/>
          <p:nvPr/>
        </p:nvGrpSpPr>
        <p:grpSpPr>
          <a:xfrm>
            <a:off x="1214414" y="2071678"/>
            <a:ext cx="857256" cy="603411"/>
            <a:chOff x="7843860" y="2357430"/>
            <a:chExt cx="857256" cy="603411"/>
          </a:xfrm>
        </p:grpSpPr>
        <p:sp>
          <p:nvSpPr>
            <p:cNvPr id="37" name="36 Rectángulo"/>
            <p:cNvSpPr/>
            <p:nvPr/>
          </p:nvSpPr>
          <p:spPr>
            <a:xfrm>
              <a:off x="7843860" y="2714620"/>
              <a:ext cx="857256" cy="24622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Pedimento</a:t>
              </a:r>
              <a:endParaRPr lang="es-ES" sz="1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4589" name="Picture 13"/>
            <p:cNvPicPr>
              <a:picLocks noChangeAspect="1" noChangeArrowheads="1"/>
            </p:cNvPicPr>
            <p:nvPr/>
          </p:nvPicPr>
          <p:blipFill>
            <a:blip r:embed="rId6" cstate="print"/>
            <a:srcRect/>
            <a:stretch>
              <a:fillRect/>
            </a:stretch>
          </p:blipFill>
          <p:spPr bwMode="auto">
            <a:xfrm>
              <a:off x="7929586" y="2357430"/>
              <a:ext cx="597575" cy="428627"/>
            </a:xfrm>
            <a:prstGeom prst="rect">
              <a:avLst/>
            </a:prstGeom>
            <a:noFill/>
            <a:ln w="9525">
              <a:noFill/>
              <a:miter lim="800000"/>
              <a:headEnd/>
              <a:tailEnd/>
            </a:ln>
            <a:effectLst/>
          </p:spPr>
        </p:pic>
      </p:grpSp>
      <p:sp>
        <p:nvSpPr>
          <p:cNvPr id="101" name="100 Rectángulo"/>
          <p:cNvSpPr/>
          <p:nvPr/>
        </p:nvSpPr>
        <p:spPr>
          <a:xfrm>
            <a:off x="928662" y="6183175"/>
            <a:ext cx="857256" cy="24622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Pedimento</a:t>
            </a:r>
            <a:endParaRPr lang="es-ES" sz="1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 name="Picture 13"/>
          <p:cNvPicPr>
            <a:picLocks noChangeAspect="1" noChangeArrowheads="1"/>
          </p:cNvPicPr>
          <p:nvPr/>
        </p:nvPicPr>
        <p:blipFill>
          <a:blip r:embed="rId6" cstate="print"/>
          <a:srcRect/>
          <a:stretch>
            <a:fillRect/>
          </a:stretch>
        </p:blipFill>
        <p:spPr bwMode="auto">
          <a:xfrm>
            <a:off x="1014388" y="5825985"/>
            <a:ext cx="597575" cy="428627"/>
          </a:xfrm>
          <a:prstGeom prst="rect">
            <a:avLst/>
          </a:prstGeom>
          <a:noFill/>
          <a:ln w="9525">
            <a:noFill/>
            <a:miter lim="800000"/>
            <a:headEnd/>
            <a:tailEnd/>
          </a:ln>
          <a:effectLst/>
        </p:spPr>
      </p:pic>
      <p:grpSp>
        <p:nvGrpSpPr>
          <p:cNvPr id="39" name="38 Grupo"/>
          <p:cNvGrpSpPr/>
          <p:nvPr/>
        </p:nvGrpSpPr>
        <p:grpSpPr>
          <a:xfrm>
            <a:off x="1857356" y="3286124"/>
            <a:ext cx="567743" cy="592503"/>
            <a:chOff x="1428728" y="2571744"/>
            <a:chExt cx="567743" cy="592503"/>
          </a:xfrm>
        </p:grpSpPr>
        <p:pic>
          <p:nvPicPr>
            <p:cNvPr id="40" name="Picture 4" descr="http://t0.gstatic.com/images?q=tbn:ANd9GcQ0VNtRls6S6CRbePWEc9OId1JyhEDk4xr33buFJOxWIaLK_v1E_g52qHda"/>
            <p:cNvPicPr>
              <a:picLocks noChangeAspect="1" noChangeArrowheads="1"/>
            </p:cNvPicPr>
            <p:nvPr/>
          </p:nvPicPr>
          <p:blipFill>
            <a:blip r:embed="rId4"/>
            <a:srcRect/>
            <a:stretch>
              <a:fillRect/>
            </a:stretch>
          </p:blipFill>
          <p:spPr bwMode="auto">
            <a:xfrm>
              <a:off x="1428728" y="2571744"/>
              <a:ext cx="567743" cy="441237"/>
            </a:xfrm>
            <a:prstGeom prst="rect">
              <a:avLst/>
            </a:prstGeom>
            <a:noFill/>
          </p:spPr>
        </p:pic>
        <p:sp>
          <p:nvSpPr>
            <p:cNvPr id="41" name="40 Rectángulo"/>
            <p:cNvSpPr/>
            <p:nvPr/>
          </p:nvSpPr>
          <p:spPr>
            <a:xfrm>
              <a:off x="1462066" y="2952747"/>
              <a:ext cx="507587" cy="21150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COVE</a:t>
              </a:r>
              <a:endParaRPr lang="es-ES" sz="1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grpSp>
        <p:nvGrpSpPr>
          <p:cNvPr id="42" name="41 Grupo"/>
          <p:cNvGrpSpPr/>
          <p:nvPr/>
        </p:nvGrpSpPr>
        <p:grpSpPr>
          <a:xfrm>
            <a:off x="814361" y="3286125"/>
            <a:ext cx="1071570" cy="642941"/>
            <a:chOff x="447646" y="2571745"/>
            <a:chExt cx="1071570" cy="642941"/>
          </a:xfrm>
        </p:grpSpPr>
        <p:pic>
          <p:nvPicPr>
            <p:cNvPr id="43" name="Picture 6" descr="http://www.cepe.com.mx/imagenes/captura-digitalizacion.JPG"/>
            <p:cNvPicPr>
              <a:picLocks noChangeAspect="1" noChangeArrowheads="1"/>
            </p:cNvPicPr>
            <p:nvPr/>
          </p:nvPicPr>
          <p:blipFill>
            <a:blip r:embed="rId5" cstate="print"/>
            <a:srcRect/>
            <a:stretch>
              <a:fillRect/>
            </a:stretch>
          </p:blipFill>
          <p:spPr bwMode="auto">
            <a:xfrm>
              <a:off x="571473" y="2571745"/>
              <a:ext cx="785818" cy="500066"/>
            </a:xfrm>
            <a:prstGeom prst="rect">
              <a:avLst/>
            </a:prstGeom>
            <a:noFill/>
          </p:spPr>
        </p:pic>
        <p:sp>
          <p:nvSpPr>
            <p:cNvPr id="44" name="43 Rectángulo"/>
            <p:cNvSpPr/>
            <p:nvPr/>
          </p:nvSpPr>
          <p:spPr>
            <a:xfrm>
              <a:off x="447646" y="2968465"/>
              <a:ext cx="1071570" cy="24622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Digitalización</a:t>
              </a:r>
              <a:endParaRPr lang="es-ES" sz="1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grpSp>
        <p:nvGrpSpPr>
          <p:cNvPr id="94" name="93 Grupo"/>
          <p:cNvGrpSpPr/>
          <p:nvPr/>
        </p:nvGrpSpPr>
        <p:grpSpPr>
          <a:xfrm>
            <a:off x="1071538" y="3929066"/>
            <a:ext cx="857256" cy="603411"/>
            <a:chOff x="7843860" y="2357430"/>
            <a:chExt cx="857256" cy="603411"/>
          </a:xfrm>
        </p:grpSpPr>
        <p:sp>
          <p:nvSpPr>
            <p:cNvPr id="95" name="94 Rectángulo"/>
            <p:cNvSpPr/>
            <p:nvPr/>
          </p:nvSpPr>
          <p:spPr>
            <a:xfrm>
              <a:off x="7843860" y="2714620"/>
              <a:ext cx="857256" cy="24622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Pedimento</a:t>
              </a:r>
              <a:endParaRPr lang="es-ES" sz="1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96" name="Picture 13"/>
            <p:cNvPicPr>
              <a:picLocks noChangeAspect="1" noChangeArrowheads="1"/>
            </p:cNvPicPr>
            <p:nvPr/>
          </p:nvPicPr>
          <p:blipFill>
            <a:blip r:embed="rId6" cstate="print"/>
            <a:srcRect/>
            <a:stretch>
              <a:fillRect/>
            </a:stretch>
          </p:blipFill>
          <p:spPr bwMode="auto">
            <a:xfrm>
              <a:off x="7929586" y="2357430"/>
              <a:ext cx="597575" cy="428627"/>
            </a:xfrm>
            <a:prstGeom prst="rect">
              <a:avLst/>
            </a:prstGeom>
            <a:noFill/>
            <a:ln w="9525">
              <a:noFill/>
              <a:miter lim="800000"/>
              <a:headEnd/>
              <a:tailEnd/>
            </a:ln>
            <a:effectLst/>
          </p:spPr>
        </p:pic>
      </p:grpSp>
      <p:cxnSp>
        <p:nvCxnSpPr>
          <p:cNvPr id="109" name="108 Conector recto"/>
          <p:cNvCxnSpPr/>
          <p:nvPr/>
        </p:nvCxnSpPr>
        <p:spPr>
          <a:xfrm>
            <a:off x="357158" y="3143248"/>
            <a:ext cx="250033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0" name="109 Conector recto"/>
          <p:cNvCxnSpPr/>
          <p:nvPr/>
        </p:nvCxnSpPr>
        <p:spPr>
          <a:xfrm>
            <a:off x="357158" y="4643446"/>
            <a:ext cx="250033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3" name="112 CuadroTexto"/>
          <p:cNvSpPr txBox="1"/>
          <p:nvPr/>
        </p:nvSpPr>
        <p:spPr>
          <a:xfrm>
            <a:off x="1129689" y="1643050"/>
            <a:ext cx="1013419" cy="246221"/>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s-MX" sz="1000" dirty="0" smtClean="0"/>
              <a:t>Agente Aduanal</a:t>
            </a:r>
            <a:endParaRPr lang="es-MX" sz="1000" dirty="0"/>
          </a:p>
        </p:txBody>
      </p:sp>
      <p:sp>
        <p:nvSpPr>
          <p:cNvPr id="115" name="114 CuadroTexto"/>
          <p:cNvSpPr txBox="1"/>
          <p:nvPr/>
        </p:nvSpPr>
        <p:spPr>
          <a:xfrm rot="1512130">
            <a:off x="105795" y="1627464"/>
            <a:ext cx="393056" cy="58477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s-MX" sz="3200" dirty="0" smtClean="0"/>
              <a:t>1</a:t>
            </a:r>
            <a:endParaRPr lang="es-MX" sz="3200" dirty="0"/>
          </a:p>
        </p:txBody>
      </p:sp>
      <p:sp>
        <p:nvSpPr>
          <p:cNvPr id="118" name="117 CuadroTexto"/>
          <p:cNvSpPr txBox="1"/>
          <p:nvPr/>
        </p:nvSpPr>
        <p:spPr>
          <a:xfrm rot="1961728">
            <a:off x="123053" y="3274516"/>
            <a:ext cx="393056" cy="584775"/>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s-MX" sz="3200" dirty="0"/>
              <a:t>2</a:t>
            </a:r>
          </a:p>
        </p:txBody>
      </p:sp>
      <p:sp>
        <p:nvSpPr>
          <p:cNvPr id="120" name="119 CuadroTexto"/>
          <p:cNvSpPr txBox="1"/>
          <p:nvPr/>
        </p:nvSpPr>
        <p:spPr>
          <a:xfrm rot="1961728">
            <a:off x="126769" y="4856095"/>
            <a:ext cx="393056" cy="584775"/>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s-MX" sz="3200" dirty="0" smtClean="0"/>
              <a:t>3</a:t>
            </a:r>
            <a:endParaRPr lang="es-MX" sz="3200" dirty="0"/>
          </a:p>
        </p:txBody>
      </p:sp>
      <p:grpSp>
        <p:nvGrpSpPr>
          <p:cNvPr id="137" name="136 Grupo"/>
          <p:cNvGrpSpPr/>
          <p:nvPr/>
        </p:nvGrpSpPr>
        <p:grpSpPr>
          <a:xfrm>
            <a:off x="2928926" y="1571612"/>
            <a:ext cx="1214446" cy="5000660"/>
            <a:chOff x="3428992" y="1571612"/>
            <a:chExt cx="1214446" cy="5000660"/>
          </a:xfrm>
        </p:grpSpPr>
        <p:sp>
          <p:nvSpPr>
            <p:cNvPr id="121" name="120 Rectángulo redondeado"/>
            <p:cNvSpPr/>
            <p:nvPr/>
          </p:nvSpPr>
          <p:spPr>
            <a:xfrm>
              <a:off x="3428992" y="1571612"/>
              <a:ext cx="1214446" cy="5000660"/>
            </a:xfrm>
            <a:prstGeom prst="roundRect">
              <a:avLst/>
            </a:prstGeom>
            <a:solidFill>
              <a:schemeClr val="accent1">
                <a:lumMod val="20000"/>
                <a:lumOff val="80000"/>
                <a:alpha val="2000"/>
              </a:schemeClr>
            </a:solidFill>
            <a:ln w="19050">
              <a:solidFill>
                <a:schemeClr val="accent1">
                  <a:shade val="50000"/>
                </a:schemeClr>
              </a:solid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4" name="133 Grupo"/>
            <p:cNvGrpSpPr/>
            <p:nvPr/>
          </p:nvGrpSpPr>
          <p:grpSpPr>
            <a:xfrm>
              <a:off x="3571868" y="1857364"/>
              <a:ext cx="987884" cy="960601"/>
              <a:chOff x="3571868" y="1857364"/>
              <a:chExt cx="987884" cy="960601"/>
            </a:xfrm>
          </p:grpSpPr>
          <p:pic>
            <p:nvPicPr>
              <p:cNvPr id="24592" name="Picture 16" descr="http://www.aaapn.org/aaapn/imagenes/PrevCaaarem.jpg"/>
              <p:cNvPicPr>
                <a:picLocks noChangeAspect="1" noChangeArrowheads="1"/>
              </p:cNvPicPr>
              <p:nvPr/>
            </p:nvPicPr>
            <p:blipFill>
              <a:blip r:embed="rId7"/>
              <a:srcRect/>
              <a:stretch>
                <a:fillRect/>
              </a:stretch>
            </p:blipFill>
            <p:spPr bwMode="auto">
              <a:xfrm>
                <a:off x="3571868" y="1857364"/>
                <a:ext cx="987884" cy="785818"/>
              </a:xfrm>
              <a:prstGeom prst="rect">
                <a:avLst/>
              </a:prstGeom>
              <a:noFill/>
            </p:spPr>
          </p:pic>
          <p:sp>
            <p:nvSpPr>
              <p:cNvPr id="131" name="130 Rectángulo"/>
              <p:cNvSpPr/>
              <p:nvPr/>
            </p:nvSpPr>
            <p:spPr>
              <a:xfrm>
                <a:off x="3643306" y="2571744"/>
                <a:ext cx="857256" cy="24622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Prevalida</a:t>
                </a:r>
                <a:endParaRPr lang="es-ES" sz="1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grpSp>
          <p:nvGrpSpPr>
            <p:cNvPr id="135" name="134 Grupo"/>
            <p:cNvGrpSpPr/>
            <p:nvPr/>
          </p:nvGrpSpPr>
          <p:grpSpPr>
            <a:xfrm>
              <a:off x="3500430" y="3429000"/>
              <a:ext cx="1047030" cy="1032038"/>
              <a:chOff x="4691780" y="3071811"/>
              <a:chExt cx="1047030" cy="1032038"/>
            </a:xfrm>
          </p:grpSpPr>
          <p:pic>
            <p:nvPicPr>
              <p:cNvPr id="24602" name="Picture 26" descr="http://ts3.mm.bing.net/images/thumbnail.aspx?q=1620558417894&amp;id=b0395ee9877bbb7987c290ad549bfeda&amp;url=http%3a%2f%2ffarm3.staticflickr.com%2f2467%2f3903586657_63f2f00f76.jpg"/>
              <p:cNvPicPr>
                <a:picLocks noChangeAspect="1" noChangeArrowheads="1"/>
              </p:cNvPicPr>
              <p:nvPr/>
            </p:nvPicPr>
            <p:blipFill>
              <a:blip r:embed="rId8"/>
              <a:srcRect/>
              <a:stretch>
                <a:fillRect/>
              </a:stretch>
            </p:blipFill>
            <p:spPr bwMode="auto">
              <a:xfrm>
                <a:off x="4691780" y="3071811"/>
                <a:ext cx="1047030" cy="857256"/>
              </a:xfrm>
              <a:prstGeom prst="rect">
                <a:avLst/>
              </a:prstGeom>
              <a:noFill/>
            </p:spPr>
          </p:pic>
          <p:sp>
            <p:nvSpPr>
              <p:cNvPr id="132" name="131 Rectángulo"/>
              <p:cNvSpPr/>
              <p:nvPr/>
            </p:nvSpPr>
            <p:spPr>
              <a:xfrm>
                <a:off x="4786314" y="3857628"/>
                <a:ext cx="857256" cy="24622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Valida</a:t>
                </a:r>
                <a:endParaRPr lang="es-ES" sz="1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grpSp>
          <p:nvGrpSpPr>
            <p:cNvPr id="136" name="135 Grupo"/>
            <p:cNvGrpSpPr/>
            <p:nvPr/>
          </p:nvGrpSpPr>
          <p:grpSpPr>
            <a:xfrm>
              <a:off x="3529005" y="5178280"/>
              <a:ext cx="1000132" cy="960601"/>
              <a:chOff x="4286248" y="4572008"/>
              <a:chExt cx="1071570" cy="1032039"/>
            </a:xfrm>
          </p:grpSpPr>
          <p:pic>
            <p:nvPicPr>
              <p:cNvPr id="24600" name="Picture 24" descr="http://www.russiansearchtips.com/wp-content/uploads/2011/04/payment-method.jpg"/>
              <p:cNvPicPr>
                <a:picLocks noChangeAspect="1" noChangeArrowheads="1"/>
              </p:cNvPicPr>
              <p:nvPr/>
            </p:nvPicPr>
            <p:blipFill>
              <a:blip r:embed="rId9" cstate="print"/>
              <a:srcRect/>
              <a:stretch>
                <a:fillRect/>
              </a:stretch>
            </p:blipFill>
            <p:spPr bwMode="auto">
              <a:xfrm>
                <a:off x="4286248" y="4572008"/>
                <a:ext cx="1071570" cy="848327"/>
              </a:xfrm>
              <a:prstGeom prst="rect">
                <a:avLst/>
              </a:prstGeom>
              <a:noFill/>
            </p:spPr>
          </p:pic>
          <p:sp>
            <p:nvSpPr>
              <p:cNvPr id="133" name="132 Rectángulo"/>
              <p:cNvSpPr/>
              <p:nvPr/>
            </p:nvSpPr>
            <p:spPr>
              <a:xfrm>
                <a:off x="4429124" y="5357826"/>
                <a:ext cx="857256" cy="24622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Paga</a:t>
                </a:r>
                <a:endParaRPr lang="es-ES" sz="1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grpSp>
      <p:pic>
        <p:nvPicPr>
          <p:cNvPr id="12" name="Picture 24" descr="j0434888[1]"/>
          <p:cNvPicPr>
            <a:picLocks noChangeAspect="1" noChangeArrowheads="1"/>
          </p:cNvPicPr>
          <p:nvPr/>
        </p:nvPicPr>
        <p:blipFill>
          <a:blip r:embed="rId10" cstate="print"/>
          <a:srcRect/>
          <a:stretch>
            <a:fillRect/>
          </a:stretch>
        </p:blipFill>
        <p:spPr bwMode="auto">
          <a:xfrm>
            <a:off x="2357422" y="1142984"/>
            <a:ext cx="857256" cy="857256"/>
          </a:xfrm>
          <a:prstGeom prst="rect">
            <a:avLst/>
          </a:prstGeom>
          <a:noFill/>
          <a:ln w="9525">
            <a:noFill/>
            <a:miter lim="800000"/>
            <a:headEnd/>
            <a:tailEnd/>
          </a:ln>
        </p:spPr>
      </p:pic>
      <p:sp>
        <p:nvSpPr>
          <p:cNvPr id="147" name="146 Rectángulo redondeado"/>
          <p:cNvSpPr/>
          <p:nvPr/>
        </p:nvSpPr>
        <p:spPr>
          <a:xfrm>
            <a:off x="6429388" y="1571612"/>
            <a:ext cx="2500330" cy="5000660"/>
          </a:xfrm>
          <a:prstGeom prst="roundRect">
            <a:avLst/>
          </a:prstGeom>
          <a:solidFill>
            <a:schemeClr val="accent1">
              <a:lumMod val="20000"/>
              <a:lumOff val="80000"/>
              <a:alpha val="2000"/>
            </a:schemeClr>
          </a:solidFill>
          <a:ln w="19050">
            <a:solidFill>
              <a:schemeClr val="accent1">
                <a:shade val="50000"/>
              </a:schemeClr>
            </a:solid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8" name="Picture 23" descr="j0432621[1]"/>
          <p:cNvPicPr>
            <a:picLocks noChangeAspect="1" noChangeArrowheads="1"/>
          </p:cNvPicPr>
          <p:nvPr/>
        </p:nvPicPr>
        <p:blipFill>
          <a:blip r:embed="rId11" cstate="print"/>
          <a:srcRect/>
          <a:stretch>
            <a:fillRect/>
          </a:stretch>
        </p:blipFill>
        <p:spPr bwMode="auto">
          <a:xfrm>
            <a:off x="8429652" y="1142984"/>
            <a:ext cx="714380" cy="714380"/>
          </a:xfrm>
          <a:prstGeom prst="rect">
            <a:avLst/>
          </a:prstGeom>
          <a:noFill/>
        </p:spPr>
      </p:pic>
      <p:pic>
        <p:nvPicPr>
          <p:cNvPr id="24608" name="Picture 32" descr="http://www.sipse.com/imagenes/08112009/08112009128254776.jpg"/>
          <p:cNvPicPr>
            <a:picLocks noChangeAspect="1" noChangeArrowheads="1"/>
          </p:cNvPicPr>
          <p:nvPr/>
        </p:nvPicPr>
        <p:blipFill>
          <a:blip r:embed="rId12"/>
          <a:srcRect/>
          <a:stretch>
            <a:fillRect/>
          </a:stretch>
        </p:blipFill>
        <p:spPr bwMode="auto">
          <a:xfrm>
            <a:off x="6715140" y="2428868"/>
            <a:ext cx="1950156" cy="1285884"/>
          </a:xfrm>
          <a:prstGeom prst="rect">
            <a:avLst/>
          </a:prstGeom>
          <a:noFill/>
        </p:spPr>
      </p:pic>
      <p:sp>
        <p:nvSpPr>
          <p:cNvPr id="154" name="153 CuadroTexto"/>
          <p:cNvSpPr txBox="1"/>
          <p:nvPr/>
        </p:nvSpPr>
        <p:spPr>
          <a:xfrm>
            <a:off x="6929454" y="1643050"/>
            <a:ext cx="1414170" cy="246221"/>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s-MX" sz="1000" dirty="0" smtClean="0"/>
              <a:t>Importador/Exportador</a:t>
            </a:r>
            <a:endParaRPr lang="es-MX" sz="1000" dirty="0"/>
          </a:p>
        </p:txBody>
      </p:sp>
      <p:pic>
        <p:nvPicPr>
          <p:cNvPr id="24612" name="Picture 36" descr="http://www.logismarket.com.mx/ip/prova-servicio-de-almacenamiento-nuestro-valor-agregado-como-empresa-es-el-surtir-sistemas-que-permiten-optimizar-los-espacios-de-almacenaje-y-eficientar-las-operaciones-de-cada-uno-de-nuestros-clientes-523542-FGR.jpg"/>
          <p:cNvPicPr>
            <a:picLocks noChangeAspect="1" noChangeArrowheads="1"/>
          </p:cNvPicPr>
          <p:nvPr/>
        </p:nvPicPr>
        <p:blipFill>
          <a:blip r:embed="rId13" cstate="print"/>
          <a:srcRect/>
          <a:stretch>
            <a:fillRect/>
          </a:stretch>
        </p:blipFill>
        <p:spPr bwMode="auto">
          <a:xfrm>
            <a:off x="6469931" y="4286256"/>
            <a:ext cx="2374559" cy="1428760"/>
          </a:xfrm>
          <a:prstGeom prst="rect">
            <a:avLst/>
          </a:prstGeom>
          <a:noFill/>
        </p:spPr>
      </p:pic>
      <p:grpSp>
        <p:nvGrpSpPr>
          <p:cNvPr id="156" name="155 Grupo"/>
          <p:cNvGrpSpPr/>
          <p:nvPr/>
        </p:nvGrpSpPr>
        <p:grpSpPr>
          <a:xfrm>
            <a:off x="4357686" y="1285860"/>
            <a:ext cx="1928826" cy="5286412"/>
            <a:chOff x="4357686" y="1285860"/>
            <a:chExt cx="1928826" cy="5286412"/>
          </a:xfrm>
        </p:grpSpPr>
        <p:pic>
          <p:nvPicPr>
            <p:cNvPr id="138"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37375" t="32295" r="7084" b="28987"/>
            <a:stretch/>
          </p:blipFill>
          <p:spPr bwMode="auto">
            <a:xfrm>
              <a:off x="4500562" y="5643578"/>
              <a:ext cx="1442745" cy="693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9" name="138 Grupo"/>
            <p:cNvGrpSpPr/>
            <p:nvPr/>
          </p:nvGrpSpPr>
          <p:grpSpPr>
            <a:xfrm>
              <a:off x="4857752" y="2143116"/>
              <a:ext cx="857256" cy="603411"/>
              <a:chOff x="7843860" y="2357430"/>
              <a:chExt cx="857256" cy="603411"/>
            </a:xfrm>
          </p:grpSpPr>
          <p:sp>
            <p:nvSpPr>
              <p:cNvPr id="140" name="139 Rectángulo"/>
              <p:cNvSpPr/>
              <p:nvPr/>
            </p:nvSpPr>
            <p:spPr>
              <a:xfrm>
                <a:off x="7843860" y="2714620"/>
                <a:ext cx="857256" cy="24622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1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Pedimento</a:t>
                </a:r>
                <a:endParaRPr lang="es-ES" sz="1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41" name="Picture 13"/>
              <p:cNvPicPr>
                <a:picLocks noChangeAspect="1" noChangeArrowheads="1"/>
              </p:cNvPicPr>
              <p:nvPr/>
            </p:nvPicPr>
            <p:blipFill>
              <a:blip r:embed="rId6" cstate="print"/>
              <a:srcRect/>
              <a:stretch>
                <a:fillRect/>
              </a:stretch>
            </p:blipFill>
            <p:spPr bwMode="auto">
              <a:xfrm>
                <a:off x="7929586" y="2357430"/>
                <a:ext cx="597575" cy="428627"/>
              </a:xfrm>
              <a:prstGeom prst="rect">
                <a:avLst/>
              </a:prstGeom>
              <a:noFill/>
              <a:ln w="9525">
                <a:noFill/>
                <a:miter lim="800000"/>
                <a:headEnd/>
                <a:tailEnd/>
              </a:ln>
              <a:effectLst/>
            </p:spPr>
          </p:pic>
        </p:grpSp>
        <p:grpSp>
          <p:nvGrpSpPr>
            <p:cNvPr id="142" name="Group 71"/>
            <p:cNvGrpSpPr>
              <a:grpSpLocks/>
            </p:cNvGrpSpPr>
            <p:nvPr/>
          </p:nvGrpSpPr>
          <p:grpSpPr bwMode="auto">
            <a:xfrm>
              <a:off x="4357686" y="3357562"/>
              <a:ext cx="1769620" cy="928694"/>
              <a:chOff x="6858000" y="1600200"/>
              <a:chExt cx="2286000" cy="1219200"/>
            </a:xfrm>
          </p:grpSpPr>
          <p:pic>
            <p:nvPicPr>
              <p:cNvPr id="143" name="Picture 67" descr="camion aranceles.jpg"/>
              <p:cNvPicPr>
                <a:picLocks noChangeAspect="1"/>
              </p:cNvPicPr>
              <p:nvPr/>
            </p:nvPicPr>
            <p:blipFill>
              <a:blip r:embed="rId15">
                <a:extLst>
                  <a:ext uri="{28A0092B-C50C-407E-A947-70E740481C1C}">
                    <a14:useLocalDpi xmlns:a14="http://schemas.microsoft.com/office/drawing/2010/main" val="0"/>
                  </a:ext>
                </a:extLst>
              </a:blip>
              <a:srcRect l="36259" t="37100" r="1700" b="16943"/>
              <a:stretch>
                <a:fillRect/>
              </a:stretch>
            </p:blipFill>
            <p:spPr bwMode="auto">
              <a:xfrm>
                <a:off x="6858000" y="1600200"/>
                <a:ext cx="2286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 name="Rectangle 6"/>
              <p:cNvSpPr>
                <a:spLocks noChangeArrowheads="1"/>
              </p:cNvSpPr>
              <p:nvPr/>
            </p:nvSpPr>
            <p:spPr bwMode="auto">
              <a:xfrm>
                <a:off x="7315200" y="2362200"/>
                <a:ext cx="762000" cy="228600"/>
              </a:xfrm>
              <a:prstGeom prst="rect">
                <a:avLst/>
              </a:prstGeom>
              <a:solidFill>
                <a:srgbClr val="94A9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a:p>
            </p:txBody>
          </p:sp>
        </p:grpSp>
        <p:sp>
          <p:nvSpPr>
            <p:cNvPr id="145" name="144 Rectángulo redondeado"/>
            <p:cNvSpPr/>
            <p:nvPr/>
          </p:nvSpPr>
          <p:spPr>
            <a:xfrm>
              <a:off x="4357686" y="1571612"/>
              <a:ext cx="1928826" cy="5000660"/>
            </a:xfrm>
            <a:prstGeom prst="roundRect">
              <a:avLst/>
            </a:prstGeom>
            <a:solidFill>
              <a:schemeClr val="accent1">
                <a:lumMod val="20000"/>
                <a:lumOff val="80000"/>
                <a:alpha val="2000"/>
              </a:schemeClr>
            </a:solidFill>
            <a:ln w="19050">
              <a:solidFill>
                <a:schemeClr val="accent1">
                  <a:shade val="50000"/>
                </a:schemeClr>
              </a:solid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4606" name="Picture 30" descr="http://t3.gstatic.com/images?q=tbn:ANd9GcQHqHgoYd8FSVZUIDQkyY4EJxaEtnRVBJeQ9ulNdHqZ25x-WIla97Lr0cp0"/>
            <p:cNvPicPr>
              <a:picLocks noChangeAspect="1" noChangeArrowheads="1"/>
            </p:cNvPicPr>
            <p:nvPr/>
          </p:nvPicPr>
          <p:blipFill>
            <a:blip r:embed="rId16"/>
            <a:srcRect/>
            <a:stretch>
              <a:fillRect/>
            </a:stretch>
          </p:blipFill>
          <p:spPr bwMode="auto">
            <a:xfrm>
              <a:off x="4857752" y="4643446"/>
              <a:ext cx="481586" cy="642942"/>
            </a:xfrm>
            <a:prstGeom prst="rect">
              <a:avLst/>
            </a:prstGeom>
            <a:noFill/>
          </p:spPr>
        </p:pic>
        <p:pic>
          <p:nvPicPr>
            <p:cNvPr id="24604" name="Picture 28" descr="http://www.borderless.com.mx/img/foto_despacho.jpg"/>
            <p:cNvPicPr>
              <a:picLocks noChangeAspect="1" noChangeArrowheads="1"/>
            </p:cNvPicPr>
            <p:nvPr/>
          </p:nvPicPr>
          <p:blipFill>
            <a:blip r:embed="rId17" cstate="print"/>
            <a:srcRect/>
            <a:stretch>
              <a:fillRect/>
            </a:stretch>
          </p:blipFill>
          <p:spPr bwMode="auto">
            <a:xfrm>
              <a:off x="4852826" y="1285860"/>
              <a:ext cx="1362248" cy="500066"/>
            </a:xfrm>
            <a:prstGeom prst="rect">
              <a:avLst/>
            </a:prstGeom>
            <a:noFill/>
          </p:spPr>
        </p:pic>
      </p:grpSp>
      <p:pic>
        <p:nvPicPr>
          <p:cNvPr id="63" name="Imagen 62" descr="LOGO NUEVO ELA.tif"/>
          <p:cNvPicPr>
            <a:picLocks noChangeAspect="1"/>
          </p:cNvPicPr>
          <p:nvPr/>
        </p:nvPicPr>
        <p:blipFill>
          <a:blip r:embed="rId18" cstate="print">
            <a:alphaModFix amt="73000"/>
            <a:extLst>
              <a:ext uri="{28A0092B-C50C-407E-A947-70E740481C1C}">
                <a14:useLocalDpi xmlns:a14="http://schemas.microsoft.com/office/drawing/2010/main" val="0"/>
              </a:ext>
            </a:extLst>
          </a:blip>
          <a:stretch>
            <a:fillRect/>
          </a:stretch>
        </p:blipFill>
        <p:spPr>
          <a:xfrm>
            <a:off x="16933" y="44624"/>
            <a:ext cx="3186915" cy="845065"/>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1000"/>
                                        <p:tgtEl>
                                          <p:spTgt spid="12"/>
                                        </p:tgtEl>
                                      </p:cBhvr>
                                    </p:animEffect>
                                  </p:childTnLst>
                                </p:cTn>
                              </p:par>
                            </p:childTnLst>
                          </p:cTn>
                        </p:par>
                        <p:par>
                          <p:cTn id="8" fill="hold">
                            <p:stCondLst>
                              <p:cond delay="1000"/>
                            </p:stCondLst>
                            <p:childTnLst>
                              <p:par>
                                <p:cTn id="9" presetID="8" presetClass="entr" presetSubtype="16" fill="hold" nodeType="afterEffect">
                                  <p:stCondLst>
                                    <p:cond delay="0"/>
                                  </p:stCondLst>
                                  <p:childTnLst>
                                    <p:set>
                                      <p:cBhvr>
                                        <p:cTn id="10" dur="1" fill="hold">
                                          <p:stCondLst>
                                            <p:cond delay="0"/>
                                          </p:stCondLst>
                                        </p:cTn>
                                        <p:tgtEl>
                                          <p:spTgt spid="148"/>
                                        </p:tgtEl>
                                        <p:attrNameLst>
                                          <p:attrName>style.visibility</p:attrName>
                                        </p:attrNameLst>
                                      </p:cBhvr>
                                      <p:to>
                                        <p:strVal val="visible"/>
                                      </p:to>
                                    </p:set>
                                    <p:animEffect transition="in" filter="diamond(in)">
                                      <p:cBhvr>
                                        <p:cTn id="11" dur="10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vu.bmp"/>
          <p:cNvPicPr>
            <a:picLocks noChangeAspect="1"/>
          </p:cNvPicPr>
          <p:nvPr/>
        </p:nvPicPr>
        <p:blipFill>
          <a:blip r:embed="rId2">
            <a:lum bright="67000" contrast="-88000"/>
          </a:blip>
          <a:stretch>
            <a:fillRect/>
          </a:stretch>
        </p:blipFill>
        <p:spPr>
          <a:xfrm>
            <a:off x="-32" y="6806"/>
            <a:ext cx="9144032" cy="6813118"/>
          </a:xfrm>
          <a:prstGeom prst="rect">
            <a:avLst/>
          </a:prstGeom>
        </p:spPr>
      </p:pic>
      <p:sp>
        <p:nvSpPr>
          <p:cNvPr id="10" name="9 Rectángulo"/>
          <p:cNvSpPr/>
          <p:nvPr/>
        </p:nvSpPr>
        <p:spPr>
          <a:xfrm>
            <a:off x="4690700" y="0"/>
            <a:ext cx="4363695" cy="1077218"/>
          </a:xfrm>
          <a:prstGeom prst="rect">
            <a:avLst/>
          </a:prstGeom>
          <a:noFill/>
        </p:spPr>
        <p:txBody>
          <a:bodyPr wrap="none" lIns="91440" tIns="45720" rIns="91440" bIns="45720">
            <a:spAutoFit/>
          </a:bodyPr>
          <a:lstStyle/>
          <a:p>
            <a:pPr algn="r"/>
            <a:r>
              <a:rPr lang="es-MX" sz="32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Gothic" pitchFamily="34" charset="0"/>
              </a:rPr>
              <a:t>4. El Agente Aduanal</a:t>
            </a:r>
          </a:p>
          <a:p>
            <a:pPr algn="r"/>
            <a:r>
              <a:rPr lang="es-MX"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Gothic" pitchFamily="34" charset="0"/>
              </a:rPr>
              <a:t>e</a:t>
            </a:r>
            <a:r>
              <a:rPr lang="es-MX" sz="32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Gothic" pitchFamily="34" charset="0"/>
              </a:rPr>
              <a:t>n VUCEM</a:t>
            </a:r>
            <a:endParaRPr lang="es-MX" sz="3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3" name="12 CuadroTexto"/>
          <p:cNvSpPr txBox="1"/>
          <p:nvPr/>
        </p:nvSpPr>
        <p:spPr>
          <a:xfrm>
            <a:off x="285720" y="1165854"/>
            <a:ext cx="8286808" cy="1477328"/>
          </a:xfrm>
          <a:prstGeom prst="rect">
            <a:avLst/>
          </a:prstGeom>
          <a:noFill/>
        </p:spPr>
        <p:txBody>
          <a:bodyPr wrap="square" rtlCol="0">
            <a:spAutoFit/>
          </a:bodyPr>
          <a:lstStyle/>
          <a:p>
            <a:pPr algn="just"/>
            <a:r>
              <a:rPr lang="es-MX" b="1" dirty="0" smtClean="0">
                <a:solidFill>
                  <a:schemeClr val="tx2">
                    <a:lumMod val="75000"/>
                  </a:schemeClr>
                </a:solidFill>
                <a:latin typeface="Century Gothic" pitchFamily="34" charset="0"/>
              </a:rPr>
              <a:t>Requerimientos</a:t>
            </a:r>
          </a:p>
          <a:p>
            <a:pPr algn="just"/>
            <a:endParaRPr lang="es-MX" dirty="0" smtClean="0">
              <a:solidFill>
                <a:schemeClr val="tx2">
                  <a:lumMod val="75000"/>
                </a:schemeClr>
              </a:solidFill>
              <a:latin typeface="Century Gothic" pitchFamily="34" charset="0"/>
            </a:endParaRPr>
          </a:p>
          <a:p>
            <a:pPr marL="342900" indent="-342900" algn="just">
              <a:buAutoNum type="alphaLcPeriod"/>
            </a:pPr>
            <a:r>
              <a:rPr lang="es-MX" dirty="0" smtClean="0">
                <a:solidFill>
                  <a:schemeClr val="tx2">
                    <a:lumMod val="75000"/>
                  </a:schemeClr>
                </a:solidFill>
                <a:latin typeface="Century Gothic" pitchFamily="34" charset="0"/>
              </a:rPr>
              <a:t>PC/</a:t>
            </a:r>
            <a:r>
              <a:rPr lang="es-MX" dirty="0" err="1" smtClean="0">
                <a:solidFill>
                  <a:schemeClr val="tx2">
                    <a:lumMod val="75000"/>
                  </a:schemeClr>
                </a:solidFill>
                <a:latin typeface="Century Gothic" pitchFamily="34" charset="0"/>
              </a:rPr>
              <a:t>LapTop</a:t>
            </a:r>
            <a:r>
              <a:rPr lang="es-MX" dirty="0" smtClean="0">
                <a:solidFill>
                  <a:schemeClr val="tx2">
                    <a:lumMod val="75000"/>
                  </a:schemeClr>
                </a:solidFill>
                <a:latin typeface="Century Gothic" pitchFamily="34" charset="0"/>
              </a:rPr>
              <a:t> con Internet Explorer con acceso a Internet.</a:t>
            </a:r>
          </a:p>
          <a:p>
            <a:pPr marL="342900" indent="-342900" algn="just">
              <a:buAutoNum type="alphaLcPeriod"/>
            </a:pPr>
            <a:r>
              <a:rPr lang="es-MX" b="1" dirty="0" smtClean="0">
                <a:solidFill>
                  <a:schemeClr val="tx2">
                    <a:lumMod val="75000"/>
                  </a:schemeClr>
                </a:solidFill>
                <a:latin typeface="Century Gothic" pitchFamily="34" charset="0"/>
              </a:rPr>
              <a:t>Sello Digital</a:t>
            </a:r>
            <a:r>
              <a:rPr lang="es-MX" dirty="0" smtClean="0">
                <a:solidFill>
                  <a:schemeClr val="tx2">
                    <a:lumMod val="75000"/>
                  </a:schemeClr>
                </a:solidFill>
                <a:latin typeface="Century Gothic" pitchFamily="34" charset="0"/>
              </a:rPr>
              <a:t> otorgado por la Empresa (Importador/Exportador) incluyendo archivos .</a:t>
            </a:r>
            <a:r>
              <a:rPr lang="es-MX" dirty="0" err="1" smtClean="0">
                <a:solidFill>
                  <a:schemeClr val="tx2">
                    <a:lumMod val="75000"/>
                  </a:schemeClr>
                </a:solidFill>
                <a:latin typeface="Century Gothic" pitchFamily="34" charset="0"/>
              </a:rPr>
              <a:t>key</a:t>
            </a:r>
            <a:r>
              <a:rPr lang="es-MX" dirty="0" smtClean="0">
                <a:solidFill>
                  <a:schemeClr val="tx2">
                    <a:lumMod val="75000"/>
                  </a:schemeClr>
                </a:solidFill>
                <a:latin typeface="Century Gothic" pitchFamily="34" charset="0"/>
              </a:rPr>
              <a:t>, .</a:t>
            </a:r>
            <a:r>
              <a:rPr lang="es-MX" dirty="0" err="1" smtClean="0">
                <a:solidFill>
                  <a:schemeClr val="tx2">
                    <a:lumMod val="75000"/>
                  </a:schemeClr>
                </a:solidFill>
                <a:latin typeface="Century Gothic" pitchFamily="34" charset="0"/>
              </a:rPr>
              <a:t>cer</a:t>
            </a:r>
            <a:r>
              <a:rPr lang="es-MX" dirty="0" smtClean="0">
                <a:solidFill>
                  <a:schemeClr val="tx2">
                    <a:lumMod val="75000"/>
                  </a:schemeClr>
                </a:solidFill>
                <a:latin typeface="Century Gothic" pitchFamily="34" charset="0"/>
              </a:rPr>
              <a:t> y contraseña.</a:t>
            </a:r>
          </a:p>
        </p:txBody>
      </p:sp>
      <p:sp>
        <p:nvSpPr>
          <p:cNvPr id="11" name="10 CuadroTexto"/>
          <p:cNvSpPr txBox="1"/>
          <p:nvPr/>
        </p:nvSpPr>
        <p:spPr>
          <a:xfrm>
            <a:off x="285720" y="2928934"/>
            <a:ext cx="4643470" cy="2862322"/>
          </a:xfrm>
          <a:prstGeom prst="rect">
            <a:avLst/>
          </a:prstGeom>
          <a:noFill/>
        </p:spPr>
        <p:txBody>
          <a:bodyPr wrap="square" rtlCol="0">
            <a:spAutoFit/>
          </a:bodyPr>
          <a:lstStyle/>
          <a:p>
            <a:pPr algn="just"/>
            <a:endParaRPr lang="es-MX" b="1" dirty="0" smtClean="0">
              <a:solidFill>
                <a:schemeClr val="tx2">
                  <a:lumMod val="75000"/>
                </a:schemeClr>
              </a:solidFill>
              <a:latin typeface="Century Gothic" pitchFamily="34" charset="0"/>
            </a:endParaRPr>
          </a:p>
          <a:p>
            <a:pPr algn="just"/>
            <a:r>
              <a:rPr lang="es-MX" b="1" dirty="0" smtClean="0">
                <a:solidFill>
                  <a:schemeClr val="tx2">
                    <a:lumMod val="75000"/>
                  </a:schemeClr>
                </a:solidFill>
                <a:latin typeface="Century Gothic" pitchFamily="34" charset="0"/>
              </a:rPr>
              <a:t>Procedimiento</a:t>
            </a:r>
          </a:p>
          <a:p>
            <a:pPr algn="just"/>
            <a:endParaRPr lang="es-MX" dirty="0" smtClean="0">
              <a:solidFill>
                <a:schemeClr val="tx2">
                  <a:lumMod val="75000"/>
                </a:schemeClr>
              </a:solidFill>
              <a:latin typeface="Century Gothic" pitchFamily="34" charset="0"/>
            </a:endParaRPr>
          </a:p>
          <a:p>
            <a:pPr marL="342900" indent="-342900" algn="just">
              <a:buAutoNum type="alphaLcPeriod"/>
            </a:pPr>
            <a:r>
              <a:rPr lang="es-MX" dirty="0" smtClean="0">
                <a:solidFill>
                  <a:schemeClr val="tx2">
                    <a:lumMod val="75000"/>
                  </a:schemeClr>
                </a:solidFill>
                <a:latin typeface="Century Gothic" pitchFamily="34" charset="0"/>
              </a:rPr>
              <a:t>Entrar al Explorador de Internet.</a:t>
            </a:r>
          </a:p>
          <a:p>
            <a:pPr marL="342900" indent="-342900" algn="just">
              <a:buAutoNum type="alphaLcPeriod"/>
            </a:pPr>
            <a:r>
              <a:rPr lang="es-MX" dirty="0" err="1" smtClean="0">
                <a:solidFill>
                  <a:schemeClr val="tx2">
                    <a:lumMod val="75000"/>
                  </a:schemeClr>
                </a:solidFill>
                <a:latin typeface="Century Gothic" pitchFamily="34" charset="0"/>
              </a:rPr>
              <a:t>Accesar</a:t>
            </a:r>
            <a:r>
              <a:rPr lang="es-MX" dirty="0" smtClean="0">
                <a:solidFill>
                  <a:schemeClr val="tx2">
                    <a:lumMod val="75000"/>
                  </a:schemeClr>
                </a:solidFill>
                <a:latin typeface="Century Gothic" pitchFamily="34" charset="0"/>
              </a:rPr>
              <a:t> a la siguiente página (URL) :</a:t>
            </a:r>
          </a:p>
          <a:p>
            <a:pPr marL="342900" indent="-342900" algn="just">
              <a:buAutoNum type="alphaLcPeriod"/>
            </a:pPr>
            <a:endParaRPr lang="es-MX" dirty="0">
              <a:solidFill>
                <a:schemeClr val="tx2">
                  <a:lumMod val="75000"/>
                </a:schemeClr>
              </a:solidFill>
              <a:latin typeface="Century Gothic" pitchFamily="34" charset="0"/>
            </a:endParaRPr>
          </a:p>
          <a:p>
            <a:pPr marL="342900" indent="-342900" algn="ctr"/>
            <a:r>
              <a:rPr lang="es-MX" b="1" dirty="0" smtClean="0"/>
              <a:t>http://www.ventanilla unica.gob.mx</a:t>
            </a:r>
          </a:p>
          <a:p>
            <a:pPr marL="342900" indent="-342900" algn="just"/>
            <a:endParaRPr lang="es-MX" dirty="0" smtClean="0">
              <a:solidFill>
                <a:schemeClr val="tx2">
                  <a:lumMod val="75000"/>
                </a:schemeClr>
              </a:solidFill>
              <a:latin typeface="Century Gothic" pitchFamily="34" charset="0"/>
            </a:endParaRPr>
          </a:p>
          <a:p>
            <a:pPr marL="342900" indent="-342900" algn="just"/>
            <a:r>
              <a:rPr lang="es-MX" dirty="0" smtClean="0">
                <a:solidFill>
                  <a:schemeClr val="tx2">
                    <a:lumMod val="75000"/>
                  </a:schemeClr>
                </a:solidFill>
                <a:latin typeface="Century Gothic" pitchFamily="34" charset="0"/>
              </a:rPr>
              <a:t>c. Registrarse como Persona Física (con/sin FIEL según aplique).</a:t>
            </a:r>
            <a:endParaRPr lang="es-MX" b="1" dirty="0">
              <a:solidFill>
                <a:schemeClr val="tx2">
                  <a:lumMod val="75000"/>
                </a:schemeClr>
              </a:solidFill>
              <a:latin typeface="Century Gothic" pitchFamily="34" charset="0"/>
            </a:endParaRPr>
          </a:p>
        </p:txBody>
      </p:sp>
      <p:pic>
        <p:nvPicPr>
          <p:cNvPr id="22" name="Picture 3"/>
          <p:cNvPicPr>
            <a:picLocks noChangeAspect="1" noChangeArrowheads="1"/>
          </p:cNvPicPr>
          <p:nvPr/>
        </p:nvPicPr>
        <p:blipFill>
          <a:blip r:embed="rId3"/>
          <a:srcRect/>
          <a:stretch>
            <a:fillRect/>
          </a:stretch>
        </p:blipFill>
        <p:spPr bwMode="auto">
          <a:xfrm>
            <a:off x="5500694" y="3286124"/>
            <a:ext cx="2914650" cy="2428875"/>
          </a:xfrm>
          <a:prstGeom prst="rect">
            <a:avLst/>
          </a:prstGeom>
          <a:noFill/>
          <a:ln w="9525">
            <a:noFill/>
            <a:miter lim="800000"/>
            <a:headEnd/>
            <a:tailEnd/>
          </a:ln>
          <a:effectLst/>
        </p:spPr>
      </p:pic>
      <p:sp>
        <p:nvSpPr>
          <p:cNvPr id="14" name="13 Flecha derecha"/>
          <p:cNvSpPr/>
          <p:nvPr/>
        </p:nvSpPr>
        <p:spPr>
          <a:xfrm rot="16200000">
            <a:off x="7322363" y="5750735"/>
            <a:ext cx="1071570" cy="14287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4" name="Picture 2" descr="http://www.microit.co.uk/wp-content/uploads/2011/02/shutterstock_70356514.jpg"/>
          <p:cNvPicPr>
            <a:picLocks noChangeAspect="1" noChangeArrowheads="1"/>
          </p:cNvPicPr>
          <p:nvPr/>
        </p:nvPicPr>
        <p:blipFill>
          <a:blip r:embed="rId4" cstate="print">
            <a:lum bright="-6000"/>
          </a:blip>
          <a:srcRect/>
          <a:stretch>
            <a:fillRect/>
          </a:stretch>
        </p:blipFill>
        <p:spPr bwMode="auto">
          <a:xfrm>
            <a:off x="8072430" y="928670"/>
            <a:ext cx="1071570" cy="1071570"/>
          </a:xfrm>
          <a:prstGeom prst="rect">
            <a:avLst/>
          </a:prstGeom>
          <a:noFill/>
        </p:spPr>
      </p:pic>
      <p:pic>
        <p:nvPicPr>
          <p:cNvPr id="12" name="Imagen 11" descr="LOGO NUEVO ELA.tif"/>
          <p:cNvPicPr>
            <a:picLocks noChangeAspect="1"/>
          </p:cNvPicPr>
          <p:nvPr/>
        </p:nvPicPr>
        <p:blipFill>
          <a:blip r:embed="rId5" cstate="print">
            <a:alphaModFix amt="73000"/>
            <a:extLst>
              <a:ext uri="{28A0092B-C50C-407E-A947-70E740481C1C}">
                <a14:useLocalDpi xmlns:a14="http://schemas.microsoft.com/office/drawing/2010/main" val="0"/>
              </a:ext>
            </a:extLst>
          </a:blip>
          <a:stretch>
            <a:fillRect/>
          </a:stretch>
        </p:blipFill>
        <p:spPr>
          <a:xfrm>
            <a:off x="16933" y="44625"/>
            <a:ext cx="3186915" cy="5760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vu.bmp"/>
          <p:cNvPicPr>
            <a:picLocks noChangeAspect="1"/>
          </p:cNvPicPr>
          <p:nvPr/>
        </p:nvPicPr>
        <p:blipFill>
          <a:blip r:embed="rId2">
            <a:lum bright="67000" contrast="-88000"/>
          </a:blip>
          <a:stretch>
            <a:fillRect/>
          </a:stretch>
        </p:blipFill>
        <p:spPr>
          <a:xfrm>
            <a:off x="-32" y="6806"/>
            <a:ext cx="9144032" cy="6813118"/>
          </a:xfrm>
          <a:prstGeom prst="rect">
            <a:avLst/>
          </a:prstGeom>
        </p:spPr>
      </p:pic>
      <p:sp>
        <p:nvSpPr>
          <p:cNvPr id="11" name="10 CuadroTexto"/>
          <p:cNvSpPr txBox="1"/>
          <p:nvPr/>
        </p:nvSpPr>
        <p:spPr>
          <a:xfrm>
            <a:off x="214314" y="362530"/>
            <a:ext cx="8715404" cy="923330"/>
          </a:xfrm>
          <a:prstGeom prst="rect">
            <a:avLst/>
          </a:prstGeom>
          <a:noFill/>
        </p:spPr>
        <p:txBody>
          <a:bodyPr wrap="square" rtlCol="0">
            <a:spAutoFit/>
          </a:bodyPr>
          <a:lstStyle/>
          <a:p>
            <a:pPr algn="just"/>
            <a:endParaRPr lang="es-MX" b="1" dirty="0" smtClean="0">
              <a:solidFill>
                <a:schemeClr val="tx2">
                  <a:lumMod val="75000"/>
                </a:schemeClr>
              </a:solidFill>
              <a:latin typeface="Century Gothic" pitchFamily="34" charset="0"/>
            </a:endParaRPr>
          </a:p>
          <a:p>
            <a:pPr marL="342900" indent="-342900" algn="just"/>
            <a:r>
              <a:rPr lang="es-MX" dirty="0" smtClean="0">
                <a:solidFill>
                  <a:schemeClr val="tx2">
                    <a:lumMod val="75000"/>
                  </a:schemeClr>
                </a:solidFill>
                <a:latin typeface="Century Gothic" pitchFamily="34" charset="0"/>
              </a:rPr>
              <a:t>d. Seleccionar </a:t>
            </a:r>
            <a:r>
              <a:rPr lang="es-MX" dirty="0" err="1" smtClean="0">
                <a:solidFill>
                  <a:schemeClr val="tx2">
                    <a:lumMod val="75000"/>
                  </a:schemeClr>
                </a:solidFill>
                <a:latin typeface="Century Gothic" pitchFamily="34" charset="0"/>
              </a:rPr>
              <a:t>Capturista</a:t>
            </a:r>
            <a:r>
              <a:rPr lang="es-MX" dirty="0" smtClean="0">
                <a:solidFill>
                  <a:schemeClr val="tx2">
                    <a:lumMod val="75000"/>
                  </a:schemeClr>
                </a:solidFill>
                <a:latin typeface="Century Gothic" pitchFamily="34" charset="0"/>
              </a:rPr>
              <a:t> Privado y RFC de la Empresa para generar </a:t>
            </a:r>
            <a:r>
              <a:rPr lang="es-MX" dirty="0" err="1" smtClean="0">
                <a:solidFill>
                  <a:schemeClr val="tx2">
                    <a:lumMod val="75000"/>
                  </a:schemeClr>
                </a:solidFill>
                <a:latin typeface="Century Gothic" pitchFamily="34" charset="0"/>
              </a:rPr>
              <a:t>COVE´s</a:t>
            </a:r>
            <a:r>
              <a:rPr lang="es-MX" dirty="0" smtClean="0">
                <a:solidFill>
                  <a:schemeClr val="tx2">
                    <a:lumMod val="75000"/>
                  </a:schemeClr>
                </a:solidFill>
                <a:latin typeface="Century Gothic" pitchFamily="34" charset="0"/>
              </a:rPr>
              <a:t> y subir Documentos Digitalizados a VUCEM </a:t>
            </a:r>
            <a:r>
              <a:rPr lang="es-MX" b="1" dirty="0" smtClean="0">
                <a:solidFill>
                  <a:schemeClr val="tx2">
                    <a:lumMod val="75000"/>
                  </a:schemeClr>
                </a:solidFill>
                <a:latin typeface="Century Gothic" pitchFamily="34" charset="0"/>
              </a:rPr>
              <a:t>(No van a estar Firmados)</a:t>
            </a:r>
            <a:r>
              <a:rPr lang="es-MX" dirty="0" smtClean="0">
                <a:solidFill>
                  <a:schemeClr val="tx2">
                    <a:lumMod val="75000"/>
                  </a:schemeClr>
                </a:solidFill>
                <a:latin typeface="Century Gothic" pitchFamily="34" charset="0"/>
              </a:rPr>
              <a:t>.</a:t>
            </a:r>
            <a:endParaRPr lang="es-MX" dirty="0">
              <a:solidFill>
                <a:schemeClr val="tx2">
                  <a:lumMod val="75000"/>
                </a:schemeClr>
              </a:solidFill>
              <a:latin typeface="Century Gothic" pitchFamily="34" charset="0"/>
            </a:endParaRPr>
          </a:p>
        </p:txBody>
      </p:sp>
      <p:pic>
        <p:nvPicPr>
          <p:cNvPr id="10242" name="Picture 2"/>
          <p:cNvPicPr>
            <a:picLocks noChangeAspect="1" noChangeArrowheads="1"/>
          </p:cNvPicPr>
          <p:nvPr/>
        </p:nvPicPr>
        <p:blipFill>
          <a:blip r:embed="rId3"/>
          <a:srcRect/>
          <a:stretch>
            <a:fillRect/>
          </a:stretch>
        </p:blipFill>
        <p:spPr bwMode="auto">
          <a:xfrm>
            <a:off x="1119213" y="1357298"/>
            <a:ext cx="6667497" cy="2470106"/>
          </a:xfrm>
          <a:prstGeom prst="rect">
            <a:avLst/>
          </a:prstGeom>
          <a:noFill/>
          <a:ln w="9525">
            <a:noFill/>
            <a:miter lim="800000"/>
            <a:headEnd/>
            <a:tailEnd/>
          </a:ln>
          <a:effectLst/>
        </p:spPr>
      </p:pic>
      <p:sp>
        <p:nvSpPr>
          <p:cNvPr id="12" name="11 Flecha derecha"/>
          <p:cNvSpPr/>
          <p:nvPr/>
        </p:nvSpPr>
        <p:spPr>
          <a:xfrm rot="10800000">
            <a:off x="5929322" y="2643182"/>
            <a:ext cx="1071570" cy="14287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14 Flecha derecha"/>
          <p:cNvSpPr/>
          <p:nvPr/>
        </p:nvSpPr>
        <p:spPr>
          <a:xfrm rot="10800000">
            <a:off x="2500298" y="2988497"/>
            <a:ext cx="1071570" cy="14287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CuadroTexto"/>
          <p:cNvSpPr txBox="1"/>
          <p:nvPr/>
        </p:nvSpPr>
        <p:spPr>
          <a:xfrm>
            <a:off x="214282" y="3648678"/>
            <a:ext cx="8715404" cy="646331"/>
          </a:xfrm>
          <a:prstGeom prst="rect">
            <a:avLst/>
          </a:prstGeom>
          <a:noFill/>
        </p:spPr>
        <p:txBody>
          <a:bodyPr wrap="square" rtlCol="0">
            <a:spAutoFit/>
          </a:bodyPr>
          <a:lstStyle/>
          <a:p>
            <a:pPr algn="just"/>
            <a:endParaRPr lang="es-MX" b="1" dirty="0" smtClean="0">
              <a:solidFill>
                <a:schemeClr val="tx2">
                  <a:lumMod val="75000"/>
                </a:schemeClr>
              </a:solidFill>
              <a:latin typeface="Century Gothic" pitchFamily="34" charset="0"/>
            </a:endParaRPr>
          </a:p>
          <a:p>
            <a:pPr marL="342900" indent="-342900" algn="just"/>
            <a:r>
              <a:rPr lang="es-MX" dirty="0" smtClean="0">
                <a:solidFill>
                  <a:schemeClr val="tx2">
                    <a:lumMod val="75000"/>
                  </a:schemeClr>
                </a:solidFill>
                <a:latin typeface="Century Gothic" pitchFamily="34" charset="0"/>
              </a:rPr>
              <a:t>e. Entrar a VUCEM </a:t>
            </a:r>
            <a:r>
              <a:rPr lang="es-MX" b="1" dirty="0" smtClean="0">
                <a:solidFill>
                  <a:schemeClr val="tx2">
                    <a:lumMod val="75000"/>
                  </a:schemeClr>
                </a:solidFill>
                <a:latin typeface="Century Gothic" pitchFamily="34" charset="0"/>
              </a:rPr>
              <a:t>como Persona Moral con el Sello Digital</a:t>
            </a:r>
            <a:r>
              <a:rPr lang="es-MX" dirty="0" smtClean="0">
                <a:solidFill>
                  <a:schemeClr val="tx2">
                    <a:lumMod val="75000"/>
                  </a:schemeClr>
                </a:solidFill>
                <a:latin typeface="Century Gothic" pitchFamily="34" charset="0"/>
              </a:rPr>
              <a:t>. </a:t>
            </a:r>
            <a:endParaRPr lang="es-MX" b="1" dirty="0">
              <a:solidFill>
                <a:srgbClr val="FF0000"/>
              </a:solidFill>
              <a:latin typeface="Century Gothic" pitchFamily="34" charset="0"/>
            </a:endParaRPr>
          </a:p>
        </p:txBody>
      </p:sp>
      <p:pic>
        <p:nvPicPr>
          <p:cNvPr id="10243" name="Picture 3"/>
          <p:cNvPicPr>
            <a:picLocks noChangeAspect="1" noChangeArrowheads="1"/>
          </p:cNvPicPr>
          <p:nvPr/>
        </p:nvPicPr>
        <p:blipFill>
          <a:blip r:embed="rId4"/>
          <a:srcRect/>
          <a:stretch>
            <a:fillRect/>
          </a:stretch>
        </p:blipFill>
        <p:spPr bwMode="auto">
          <a:xfrm>
            <a:off x="2786050" y="4357694"/>
            <a:ext cx="2672087" cy="2197166"/>
          </a:xfrm>
          <a:prstGeom prst="rect">
            <a:avLst/>
          </a:prstGeom>
          <a:noFill/>
          <a:ln w="9525">
            <a:noFill/>
            <a:miter lim="800000"/>
            <a:headEnd/>
            <a:tailEnd/>
          </a:ln>
          <a:effectLst/>
        </p:spPr>
      </p:pic>
      <p:pic>
        <p:nvPicPr>
          <p:cNvPr id="13" name="Imagen 12" descr="LOGO NUEVO ELA.tif"/>
          <p:cNvPicPr>
            <a:picLocks noChangeAspect="1"/>
          </p:cNvPicPr>
          <p:nvPr/>
        </p:nvPicPr>
        <p:blipFill>
          <a:blip r:embed="rId5" cstate="print">
            <a:alphaModFix amt="73000"/>
            <a:extLst>
              <a:ext uri="{28A0092B-C50C-407E-A947-70E740481C1C}">
                <a14:useLocalDpi xmlns:a14="http://schemas.microsoft.com/office/drawing/2010/main" val="0"/>
              </a:ext>
            </a:extLst>
          </a:blip>
          <a:stretch>
            <a:fillRect/>
          </a:stretch>
        </p:blipFill>
        <p:spPr>
          <a:xfrm>
            <a:off x="16933" y="44625"/>
            <a:ext cx="3186915" cy="5760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vu.bmp"/>
          <p:cNvPicPr>
            <a:picLocks noChangeAspect="1"/>
          </p:cNvPicPr>
          <p:nvPr/>
        </p:nvPicPr>
        <p:blipFill>
          <a:blip r:embed="rId2">
            <a:lum bright="67000" contrast="-88000"/>
          </a:blip>
          <a:stretch>
            <a:fillRect/>
          </a:stretch>
        </p:blipFill>
        <p:spPr>
          <a:xfrm>
            <a:off x="-32" y="6806"/>
            <a:ext cx="9144032" cy="6813118"/>
          </a:xfrm>
          <a:prstGeom prst="rect">
            <a:avLst/>
          </a:prstGeom>
        </p:spPr>
      </p:pic>
      <p:sp>
        <p:nvSpPr>
          <p:cNvPr id="5" name="4 Rectángulo"/>
          <p:cNvSpPr/>
          <p:nvPr/>
        </p:nvSpPr>
        <p:spPr>
          <a:xfrm>
            <a:off x="4395660" y="-24"/>
            <a:ext cx="4748416" cy="1077218"/>
          </a:xfrm>
          <a:prstGeom prst="rect">
            <a:avLst/>
          </a:prstGeom>
          <a:noFill/>
        </p:spPr>
        <p:txBody>
          <a:bodyPr wrap="none" lIns="91440" tIns="45720" rIns="91440" bIns="45720">
            <a:spAutoFit/>
          </a:bodyPr>
          <a:lstStyle/>
          <a:p>
            <a:pPr marL="514350" indent="-514350" algn="r"/>
            <a:r>
              <a:rPr lang="es-MX"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Gothic" pitchFamily="34" charset="0"/>
              </a:rPr>
              <a:t>Pasos para Iniciar </a:t>
            </a:r>
          </a:p>
          <a:p>
            <a:pPr marL="514350" indent="-514350" algn="r"/>
            <a:r>
              <a:rPr lang="es-MX"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Gothic" pitchFamily="34" charset="0"/>
              </a:rPr>
              <a:t>Actividades en VUCEM</a:t>
            </a:r>
            <a:endParaRPr lang="es-MX" sz="3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6" name="5 CuadroTexto"/>
          <p:cNvSpPr txBox="1"/>
          <p:nvPr/>
        </p:nvSpPr>
        <p:spPr>
          <a:xfrm>
            <a:off x="428596" y="1798630"/>
            <a:ext cx="8286808" cy="4524315"/>
          </a:xfrm>
          <a:prstGeom prst="rect">
            <a:avLst/>
          </a:prstGeom>
          <a:noFill/>
        </p:spPr>
        <p:txBody>
          <a:bodyPr wrap="square" rtlCol="0">
            <a:spAutoFit/>
          </a:bodyPr>
          <a:lstStyle/>
          <a:p>
            <a:pPr marL="342900" indent="-342900" algn="just"/>
            <a:r>
              <a:rPr lang="es-MX" b="1" dirty="0" smtClean="0">
                <a:solidFill>
                  <a:schemeClr val="tx2">
                    <a:lumMod val="75000"/>
                  </a:schemeClr>
                </a:solidFill>
                <a:latin typeface="Century Gothic" pitchFamily="34" charset="0"/>
              </a:rPr>
              <a:t>1. Registro de Personas Físicas para ser asignadas como </a:t>
            </a:r>
            <a:r>
              <a:rPr lang="es-MX" b="1" dirty="0" err="1" smtClean="0">
                <a:solidFill>
                  <a:schemeClr val="tx2">
                    <a:lumMod val="75000"/>
                  </a:schemeClr>
                </a:solidFill>
                <a:latin typeface="Century Gothic" pitchFamily="34" charset="0"/>
              </a:rPr>
              <a:t>Capturistas</a:t>
            </a:r>
            <a:r>
              <a:rPr lang="es-MX" b="1" dirty="0" smtClean="0">
                <a:solidFill>
                  <a:schemeClr val="tx2">
                    <a:lumMod val="75000"/>
                  </a:schemeClr>
                </a:solidFill>
                <a:latin typeface="Century Gothic" pitchFamily="34" charset="0"/>
              </a:rPr>
              <a:t> Privados.</a:t>
            </a:r>
          </a:p>
          <a:p>
            <a:pPr algn="just"/>
            <a:endParaRPr lang="es-MX" b="1" dirty="0" smtClean="0">
              <a:solidFill>
                <a:schemeClr val="tx2">
                  <a:lumMod val="75000"/>
                </a:schemeClr>
              </a:solidFill>
              <a:latin typeface="Century Gothic" pitchFamily="34" charset="0"/>
            </a:endParaRPr>
          </a:p>
          <a:p>
            <a:pPr algn="just"/>
            <a:r>
              <a:rPr lang="es-MX" b="1" dirty="0" smtClean="0">
                <a:solidFill>
                  <a:schemeClr val="tx2">
                    <a:lumMod val="75000"/>
                  </a:schemeClr>
                </a:solidFill>
                <a:latin typeface="Century Gothic" pitchFamily="34" charset="0"/>
              </a:rPr>
              <a:t>2. Registro de la Empresa</a:t>
            </a:r>
          </a:p>
          <a:p>
            <a:pPr algn="just"/>
            <a:endParaRPr lang="es-MX" b="1" dirty="0" smtClean="0">
              <a:solidFill>
                <a:schemeClr val="tx2">
                  <a:lumMod val="75000"/>
                </a:schemeClr>
              </a:solidFill>
              <a:latin typeface="Century Gothic" pitchFamily="34" charset="0"/>
            </a:endParaRPr>
          </a:p>
          <a:p>
            <a:pPr algn="just"/>
            <a:r>
              <a:rPr lang="es-MX" b="1" dirty="0" smtClean="0">
                <a:solidFill>
                  <a:schemeClr val="tx2">
                    <a:lumMod val="75000"/>
                  </a:schemeClr>
                </a:solidFill>
                <a:latin typeface="Century Gothic" pitchFamily="34" charset="0"/>
              </a:rPr>
              <a:t>	i. Acceso a VUCEM y Administración de Usuarios</a:t>
            </a:r>
          </a:p>
          <a:p>
            <a:pPr algn="just"/>
            <a:r>
              <a:rPr lang="es-MX" b="1" dirty="0" smtClean="0">
                <a:solidFill>
                  <a:schemeClr val="tx2">
                    <a:lumMod val="75000"/>
                  </a:schemeClr>
                </a:solidFill>
                <a:latin typeface="Century Gothic" pitchFamily="34" charset="0"/>
              </a:rPr>
              <a:t>		</a:t>
            </a:r>
          </a:p>
          <a:p>
            <a:pPr algn="just"/>
            <a:r>
              <a:rPr lang="es-MX" b="1" dirty="0" smtClean="0">
                <a:solidFill>
                  <a:schemeClr val="tx2">
                    <a:lumMod val="75000"/>
                  </a:schemeClr>
                </a:solidFill>
                <a:latin typeface="Century Gothic" pitchFamily="34" charset="0"/>
              </a:rPr>
              <a:t>		* Socios/Accionistas</a:t>
            </a:r>
          </a:p>
          <a:p>
            <a:pPr algn="just"/>
            <a:r>
              <a:rPr lang="es-MX" b="1" dirty="0" smtClean="0">
                <a:solidFill>
                  <a:schemeClr val="tx2">
                    <a:lumMod val="75000"/>
                  </a:schemeClr>
                </a:solidFill>
                <a:latin typeface="Century Gothic" pitchFamily="34" charset="0"/>
              </a:rPr>
              <a:t>		* </a:t>
            </a:r>
            <a:r>
              <a:rPr lang="es-MX" b="1" dirty="0" err="1" smtClean="0">
                <a:solidFill>
                  <a:schemeClr val="tx2">
                    <a:lumMod val="75000"/>
                  </a:schemeClr>
                </a:solidFill>
                <a:latin typeface="Century Gothic" pitchFamily="34" charset="0"/>
              </a:rPr>
              <a:t>Capturistas</a:t>
            </a:r>
            <a:r>
              <a:rPr lang="es-MX" b="1" dirty="0" smtClean="0">
                <a:solidFill>
                  <a:schemeClr val="tx2">
                    <a:lumMod val="75000"/>
                  </a:schemeClr>
                </a:solidFill>
                <a:latin typeface="Century Gothic" pitchFamily="34" charset="0"/>
              </a:rPr>
              <a:t> Privados</a:t>
            </a:r>
          </a:p>
          <a:p>
            <a:pPr algn="just"/>
            <a:r>
              <a:rPr lang="es-MX" b="1" dirty="0" smtClean="0">
                <a:solidFill>
                  <a:schemeClr val="tx2">
                    <a:lumMod val="75000"/>
                  </a:schemeClr>
                </a:solidFill>
                <a:latin typeface="Century Gothic" pitchFamily="34" charset="0"/>
              </a:rPr>
              <a:t>		* Personas para Oír y Recibir Notificaciones.</a:t>
            </a:r>
          </a:p>
          <a:p>
            <a:pPr algn="just"/>
            <a:endParaRPr lang="es-MX" b="1" dirty="0" smtClean="0">
              <a:solidFill>
                <a:schemeClr val="tx2">
                  <a:lumMod val="75000"/>
                </a:schemeClr>
              </a:solidFill>
              <a:latin typeface="Century Gothic" pitchFamily="34" charset="0"/>
            </a:endParaRPr>
          </a:p>
          <a:p>
            <a:pPr algn="just"/>
            <a:r>
              <a:rPr lang="es-MX" b="1" dirty="0" smtClean="0">
                <a:solidFill>
                  <a:schemeClr val="tx2">
                    <a:lumMod val="75000"/>
                  </a:schemeClr>
                </a:solidFill>
                <a:latin typeface="Century Gothic" pitchFamily="34" charset="0"/>
              </a:rPr>
              <a:t>3. Sellos Digitales.</a:t>
            </a:r>
          </a:p>
          <a:p>
            <a:pPr algn="just"/>
            <a:r>
              <a:rPr lang="es-MX" b="1" dirty="0" smtClean="0">
                <a:solidFill>
                  <a:schemeClr val="tx2">
                    <a:lumMod val="75000"/>
                  </a:schemeClr>
                </a:solidFill>
                <a:latin typeface="Century Gothic" pitchFamily="34" charset="0"/>
              </a:rPr>
              <a:t>	i. Generación de Sellos Digitales</a:t>
            </a:r>
          </a:p>
          <a:p>
            <a:pPr algn="just"/>
            <a:endParaRPr lang="es-MX" b="1" dirty="0" smtClean="0">
              <a:solidFill>
                <a:schemeClr val="tx2">
                  <a:lumMod val="75000"/>
                </a:schemeClr>
              </a:solidFill>
              <a:latin typeface="Century Gothic" pitchFamily="34" charset="0"/>
            </a:endParaRPr>
          </a:p>
          <a:p>
            <a:pPr algn="just"/>
            <a:r>
              <a:rPr lang="es-MX" b="1" dirty="0" smtClean="0">
                <a:solidFill>
                  <a:schemeClr val="tx2">
                    <a:lumMod val="75000"/>
                  </a:schemeClr>
                </a:solidFill>
                <a:latin typeface="Century Gothic" pitchFamily="34" charset="0"/>
              </a:rPr>
              <a:t>4. El Agente Aduanal en VUCEM</a:t>
            </a:r>
          </a:p>
          <a:p>
            <a:pPr algn="just"/>
            <a:endParaRPr lang="es-MX" dirty="0">
              <a:solidFill>
                <a:schemeClr val="tx2">
                  <a:lumMod val="75000"/>
                </a:schemeClr>
              </a:solidFill>
              <a:latin typeface="Century Gothic" pitchFamily="34" charset="0"/>
            </a:endParaRPr>
          </a:p>
        </p:txBody>
      </p:sp>
      <p:pic>
        <p:nvPicPr>
          <p:cNvPr id="9" name="Picture 2" descr="http://www.microit.co.uk/wp-content/uploads/2011/02/shutterstock_70356514.jpg"/>
          <p:cNvPicPr>
            <a:picLocks noChangeAspect="1" noChangeArrowheads="1"/>
          </p:cNvPicPr>
          <p:nvPr/>
        </p:nvPicPr>
        <p:blipFill>
          <a:blip r:embed="rId3" cstate="print">
            <a:lum bright="-6000"/>
          </a:blip>
          <a:srcRect/>
          <a:stretch>
            <a:fillRect/>
          </a:stretch>
        </p:blipFill>
        <p:spPr bwMode="auto">
          <a:xfrm>
            <a:off x="7572364" y="4357694"/>
            <a:ext cx="1571636" cy="1571636"/>
          </a:xfrm>
          <a:prstGeom prst="rect">
            <a:avLst/>
          </a:prstGeom>
          <a:noFill/>
        </p:spPr>
      </p:pic>
      <p:pic>
        <p:nvPicPr>
          <p:cNvPr id="8" name="Imagen 7" descr="LOGO NUEVO ELA.tif"/>
          <p:cNvPicPr>
            <a:picLocks noChangeAspect="1"/>
          </p:cNvPicPr>
          <p:nvPr/>
        </p:nvPicPr>
        <p:blipFill>
          <a:blip r:embed="rId4" cstate="print">
            <a:alphaModFix amt="73000"/>
            <a:extLst>
              <a:ext uri="{28A0092B-C50C-407E-A947-70E740481C1C}">
                <a14:useLocalDpi xmlns:a14="http://schemas.microsoft.com/office/drawing/2010/main" val="0"/>
              </a:ext>
            </a:extLst>
          </a:blip>
          <a:stretch>
            <a:fillRect/>
          </a:stretch>
        </p:blipFill>
        <p:spPr>
          <a:xfrm>
            <a:off x="16933" y="44624"/>
            <a:ext cx="3186915" cy="84506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descr="vu.bmp"/>
          <p:cNvPicPr>
            <a:picLocks noChangeAspect="1"/>
          </p:cNvPicPr>
          <p:nvPr/>
        </p:nvPicPr>
        <p:blipFill>
          <a:blip r:embed="rId2">
            <a:lum bright="67000" contrast="-88000"/>
          </a:blip>
          <a:stretch>
            <a:fillRect/>
          </a:stretch>
        </p:blipFill>
        <p:spPr>
          <a:xfrm>
            <a:off x="-32" y="6806"/>
            <a:ext cx="9144032" cy="6813118"/>
          </a:xfrm>
          <a:prstGeom prst="rect">
            <a:avLst/>
          </a:prstGeom>
        </p:spPr>
      </p:pic>
      <p:sp>
        <p:nvSpPr>
          <p:cNvPr id="6" name="5 CuadroTexto"/>
          <p:cNvSpPr txBox="1"/>
          <p:nvPr/>
        </p:nvSpPr>
        <p:spPr>
          <a:xfrm>
            <a:off x="500034" y="1039071"/>
            <a:ext cx="8072494" cy="1754326"/>
          </a:xfrm>
          <a:prstGeom prst="rect">
            <a:avLst/>
          </a:prstGeom>
          <a:noFill/>
        </p:spPr>
        <p:txBody>
          <a:bodyPr wrap="square" rtlCol="0">
            <a:spAutoFit/>
          </a:bodyPr>
          <a:lstStyle/>
          <a:p>
            <a:pPr algn="just"/>
            <a:r>
              <a:rPr lang="es-MX" dirty="0" smtClean="0">
                <a:solidFill>
                  <a:schemeClr val="tx2">
                    <a:lumMod val="75000"/>
                  </a:schemeClr>
                </a:solidFill>
                <a:latin typeface="Century Gothic" pitchFamily="34" charset="0"/>
              </a:rPr>
              <a:t>De acuerdo con lo  publicado en la página de la Ventanilla Única – Descargas – Manual de usuario Administración de Usuarios Externos 17/02/12, es necesario que antes de que la Empresa asigne a Personas para Oír y Recibir Notificaciones y </a:t>
            </a:r>
            <a:r>
              <a:rPr lang="es-MX" dirty="0" err="1" smtClean="0">
                <a:solidFill>
                  <a:schemeClr val="tx2">
                    <a:lumMod val="75000"/>
                  </a:schemeClr>
                </a:solidFill>
                <a:latin typeface="Century Gothic" pitchFamily="34" charset="0"/>
              </a:rPr>
              <a:t>Capturistas</a:t>
            </a:r>
            <a:r>
              <a:rPr lang="es-MX" dirty="0" smtClean="0">
                <a:solidFill>
                  <a:schemeClr val="tx2">
                    <a:lumMod val="75000"/>
                  </a:schemeClr>
                </a:solidFill>
                <a:latin typeface="Century Gothic" pitchFamily="34" charset="0"/>
              </a:rPr>
              <a:t> Privados, éstos estén registrados en VUCEM como Personas Físicas (con o sin FIEL según aplique).</a:t>
            </a:r>
          </a:p>
        </p:txBody>
      </p:sp>
      <p:sp>
        <p:nvSpPr>
          <p:cNvPr id="8" name="7 Rectángulo"/>
          <p:cNvSpPr/>
          <p:nvPr/>
        </p:nvSpPr>
        <p:spPr>
          <a:xfrm>
            <a:off x="4687400" y="-24"/>
            <a:ext cx="4456668" cy="1077218"/>
          </a:xfrm>
          <a:prstGeom prst="rect">
            <a:avLst/>
          </a:prstGeom>
          <a:noFill/>
        </p:spPr>
        <p:txBody>
          <a:bodyPr wrap="none" lIns="91440" tIns="45720" rIns="91440" bIns="45720">
            <a:spAutoFit/>
          </a:bodyPr>
          <a:lstStyle/>
          <a:p>
            <a:pPr marL="514350" indent="-514350" algn="r"/>
            <a:r>
              <a:rPr lang="es-MX"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Gothic" pitchFamily="34" charset="0"/>
              </a:rPr>
              <a:t>1. Registro de </a:t>
            </a:r>
          </a:p>
          <a:p>
            <a:pPr marL="514350" indent="-514350" algn="r"/>
            <a:r>
              <a:rPr lang="es-MX"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Gothic" pitchFamily="34" charset="0"/>
              </a:rPr>
              <a:t>Persona Física sin FIEL</a:t>
            </a:r>
            <a:endParaRPr lang="es-MX" sz="3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4098" name="Picture 2"/>
          <p:cNvPicPr>
            <a:picLocks noChangeAspect="1" noChangeArrowheads="1"/>
          </p:cNvPicPr>
          <p:nvPr/>
        </p:nvPicPr>
        <p:blipFill>
          <a:blip r:embed="rId3">
            <a:lum bright="-6000"/>
          </a:blip>
          <a:srcRect/>
          <a:stretch>
            <a:fillRect/>
          </a:stretch>
        </p:blipFill>
        <p:spPr bwMode="auto">
          <a:xfrm>
            <a:off x="8010525" y="3929066"/>
            <a:ext cx="1133475" cy="1524000"/>
          </a:xfrm>
          <a:prstGeom prst="rect">
            <a:avLst/>
          </a:prstGeom>
          <a:noFill/>
          <a:ln w="9525">
            <a:noFill/>
            <a:miter lim="800000"/>
            <a:headEnd/>
            <a:tailEnd/>
          </a:ln>
          <a:effectLst/>
        </p:spPr>
      </p:pic>
      <p:sp>
        <p:nvSpPr>
          <p:cNvPr id="14" name="13 CuadroTexto"/>
          <p:cNvSpPr txBox="1"/>
          <p:nvPr/>
        </p:nvSpPr>
        <p:spPr>
          <a:xfrm>
            <a:off x="3643306" y="3568487"/>
            <a:ext cx="4929222" cy="646331"/>
          </a:xfrm>
          <a:prstGeom prst="rect">
            <a:avLst/>
          </a:prstGeom>
          <a:noFill/>
        </p:spPr>
        <p:txBody>
          <a:bodyPr wrap="square" rtlCol="0">
            <a:spAutoFit/>
          </a:bodyPr>
          <a:lstStyle/>
          <a:p>
            <a:pPr algn="just"/>
            <a:r>
              <a:rPr lang="es-MX" dirty="0" smtClean="0">
                <a:solidFill>
                  <a:schemeClr val="tx2">
                    <a:lumMod val="75000"/>
                  </a:schemeClr>
                </a:solidFill>
                <a:latin typeface="Century Gothic" pitchFamily="34" charset="0"/>
              </a:rPr>
              <a:t>a. Entre a la página de Ventanilla Única y Seleccione </a:t>
            </a:r>
            <a:r>
              <a:rPr lang="es-MX" b="1" dirty="0" smtClean="0">
                <a:solidFill>
                  <a:schemeClr val="tx2">
                    <a:lumMod val="75000"/>
                  </a:schemeClr>
                </a:solidFill>
                <a:latin typeface="Century Gothic" pitchFamily="34" charset="0"/>
              </a:rPr>
              <a:t>Sin FIEL-Registrarse.</a:t>
            </a:r>
            <a:endParaRPr lang="es-MX" b="1" dirty="0">
              <a:solidFill>
                <a:schemeClr val="tx2">
                  <a:lumMod val="75000"/>
                </a:schemeClr>
              </a:solidFill>
              <a:latin typeface="Century Gothic" pitchFamily="34" charset="0"/>
            </a:endParaRPr>
          </a:p>
        </p:txBody>
      </p:sp>
      <p:pic>
        <p:nvPicPr>
          <p:cNvPr id="4099" name="Picture 3"/>
          <p:cNvPicPr>
            <a:picLocks noChangeAspect="1" noChangeArrowheads="1"/>
          </p:cNvPicPr>
          <p:nvPr/>
        </p:nvPicPr>
        <p:blipFill>
          <a:blip r:embed="rId4"/>
          <a:srcRect/>
          <a:stretch>
            <a:fillRect/>
          </a:stretch>
        </p:blipFill>
        <p:spPr bwMode="auto">
          <a:xfrm>
            <a:off x="571472" y="2928934"/>
            <a:ext cx="2914650" cy="2428875"/>
          </a:xfrm>
          <a:prstGeom prst="rect">
            <a:avLst/>
          </a:prstGeom>
          <a:noFill/>
          <a:ln w="9525">
            <a:noFill/>
            <a:miter lim="800000"/>
            <a:headEnd/>
            <a:tailEnd/>
          </a:ln>
          <a:effectLst/>
        </p:spPr>
      </p:pic>
      <p:sp>
        <p:nvSpPr>
          <p:cNvPr id="17" name="16 Flecha derecha"/>
          <p:cNvSpPr/>
          <p:nvPr/>
        </p:nvSpPr>
        <p:spPr>
          <a:xfrm rot="8883164">
            <a:off x="1384599" y="4340960"/>
            <a:ext cx="1055560" cy="1353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Imagen 11" descr="LOGO NUEVO ELA.tif"/>
          <p:cNvPicPr>
            <a:picLocks noChangeAspect="1"/>
          </p:cNvPicPr>
          <p:nvPr/>
        </p:nvPicPr>
        <p:blipFill>
          <a:blip r:embed="rId5" cstate="print">
            <a:alphaModFix amt="73000"/>
            <a:extLst>
              <a:ext uri="{28A0092B-C50C-407E-A947-70E740481C1C}">
                <a14:useLocalDpi xmlns:a14="http://schemas.microsoft.com/office/drawing/2010/main" val="0"/>
              </a:ext>
            </a:extLst>
          </a:blip>
          <a:stretch>
            <a:fillRect/>
          </a:stretch>
        </p:blipFill>
        <p:spPr>
          <a:xfrm>
            <a:off x="16933" y="44624"/>
            <a:ext cx="3186915" cy="84506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descr="vu.bmp"/>
          <p:cNvPicPr>
            <a:picLocks noChangeAspect="1"/>
          </p:cNvPicPr>
          <p:nvPr/>
        </p:nvPicPr>
        <p:blipFill>
          <a:blip r:embed="rId2">
            <a:lum bright="67000" contrast="-88000"/>
          </a:blip>
          <a:stretch>
            <a:fillRect/>
          </a:stretch>
        </p:blipFill>
        <p:spPr>
          <a:xfrm>
            <a:off x="0" y="6806"/>
            <a:ext cx="9144032" cy="6813118"/>
          </a:xfrm>
          <a:prstGeom prst="rect">
            <a:avLst/>
          </a:prstGeom>
        </p:spPr>
      </p:pic>
      <p:sp>
        <p:nvSpPr>
          <p:cNvPr id="14" name="13 CuadroTexto"/>
          <p:cNvSpPr txBox="1"/>
          <p:nvPr/>
        </p:nvSpPr>
        <p:spPr>
          <a:xfrm>
            <a:off x="285720" y="571480"/>
            <a:ext cx="4929222" cy="369332"/>
          </a:xfrm>
          <a:prstGeom prst="rect">
            <a:avLst/>
          </a:prstGeom>
          <a:noFill/>
        </p:spPr>
        <p:txBody>
          <a:bodyPr wrap="square" rtlCol="0">
            <a:spAutoFit/>
          </a:bodyPr>
          <a:lstStyle/>
          <a:p>
            <a:pPr algn="just"/>
            <a:r>
              <a:rPr lang="es-MX" dirty="0" smtClean="0">
                <a:solidFill>
                  <a:schemeClr val="tx2">
                    <a:lumMod val="75000"/>
                  </a:schemeClr>
                </a:solidFill>
                <a:latin typeface="Century Gothic" pitchFamily="34" charset="0"/>
              </a:rPr>
              <a:t>b. Seleccione según aplique.</a:t>
            </a:r>
            <a:endParaRPr lang="es-MX" b="1" dirty="0">
              <a:solidFill>
                <a:schemeClr val="tx2">
                  <a:lumMod val="75000"/>
                </a:schemeClr>
              </a:solidFill>
              <a:latin typeface="Century Gothic" pitchFamily="34" charset="0"/>
            </a:endParaRPr>
          </a:p>
        </p:txBody>
      </p:sp>
      <p:pic>
        <p:nvPicPr>
          <p:cNvPr id="5122" name="Picture 2"/>
          <p:cNvPicPr>
            <a:picLocks noChangeAspect="1" noChangeArrowheads="1"/>
          </p:cNvPicPr>
          <p:nvPr/>
        </p:nvPicPr>
        <p:blipFill>
          <a:blip r:embed="rId3"/>
          <a:srcRect/>
          <a:stretch>
            <a:fillRect/>
          </a:stretch>
        </p:blipFill>
        <p:spPr bwMode="auto">
          <a:xfrm>
            <a:off x="3857620" y="357166"/>
            <a:ext cx="5081590" cy="1056929"/>
          </a:xfrm>
          <a:prstGeom prst="rect">
            <a:avLst/>
          </a:prstGeom>
          <a:noFill/>
          <a:ln w="9525">
            <a:noFill/>
            <a:miter lim="800000"/>
            <a:headEnd/>
            <a:tailEnd/>
          </a:ln>
          <a:effectLst/>
        </p:spPr>
      </p:pic>
      <p:sp>
        <p:nvSpPr>
          <p:cNvPr id="12" name="11 Flecha derecha"/>
          <p:cNvSpPr/>
          <p:nvPr/>
        </p:nvSpPr>
        <p:spPr>
          <a:xfrm>
            <a:off x="6357950" y="1000108"/>
            <a:ext cx="1055560" cy="1353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CuadroTexto"/>
          <p:cNvSpPr txBox="1"/>
          <p:nvPr/>
        </p:nvSpPr>
        <p:spPr>
          <a:xfrm>
            <a:off x="357158" y="1603236"/>
            <a:ext cx="2571768" cy="1754326"/>
          </a:xfrm>
          <a:prstGeom prst="rect">
            <a:avLst/>
          </a:prstGeom>
          <a:noFill/>
        </p:spPr>
        <p:txBody>
          <a:bodyPr wrap="square" rtlCol="0">
            <a:spAutoFit/>
          </a:bodyPr>
          <a:lstStyle/>
          <a:p>
            <a:pPr algn="just"/>
            <a:r>
              <a:rPr lang="es-MX" dirty="0" smtClean="0">
                <a:solidFill>
                  <a:schemeClr val="tx2">
                    <a:lumMod val="75000"/>
                  </a:schemeClr>
                </a:solidFill>
                <a:latin typeface="Century Gothic" pitchFamily="34" charset="0"/>
              </a:rPr>
              <a:t>c. Para el caso de Mexicano, elija si el registro lo realizará a través del CURP o del RFC y escríbalo en el capo Usuario.</a:t>
            </a:r>
            <a:endParaRPr lang="es-MX" b="1" dirty="0">
              <a:solidFill>
                <a:schemeClr val="tx2">
                  <a:lumMod val="75000"/>
                </a:schemeClr>
              </a:solidFill>
              <a:latin typeface="Century Gothic" pitchFamily="34" charset="0"/>
            </a:endParaRPr>
          </a:p>
        </p:txBody>
      </p:sp>
      <p:pic>
        <p:nvPicPr>
          <p:cNvPr id="5123" name="Picture 3"/>
          <p:cNvPicPr>
            <a:picLocks noChangeAspect="1" noChangeArrowheads="1"/>
          </p:cNvPicPr>
          <p:nvPr/>
        </p:nvPicPr>
        <p:blipFill>
          <a:blip r:embed="rId4"/>
          <a:srcRect/>
          <a:stretch>
            <a:fillRect/>
          </a:stretch>
        </p:blipFill>
        <p:spPr bwMode="auto">
          <a:xfrm>
            <a:off x="3000364" y="1571612"/>
            <a:ext cx="5929322" cy="1739268"/>
          </a:xfrm>
          <a:prstGeom prst="rect">
            <a:avLst/>
          </a:prstGeom>
          <a:noFill/>
          <a:ln w="9525">
            <a:noFill/>
            <a:miter lim="800000"/>
            <a:headEnd/>
            <a:tailEnd/>
          </a:ln>
          <a:effectLst/>
        </p:spPr>
      </p:pic>
      <p:sp>
        <p:nvSpPr>
          <p:cNvPr id="15" name="14 Flecha derecha"/>
          <p:cNvSpPr/>
          <p:nvPr/>
        </p:nvSpPr>
        <p:spPr>
          <a:xfrm rot="10800000">
            <a:off x="5000628" y="2786058"/>
            <a:ext cx="1055560" cy="1353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Flecha derecha"/>
          <p:cNvSpPr/>
          <p:nvPr/>
        </p:nvSpPr>
        <p:spPr>
          <a:xfrm rot="8659110">
            <a:off x="7155602" y="2438254"/>
            <a:ext cx="1055560" cy="1353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285720" y="3500438"/>
            <a:ext cx="8501122" cy="646331"/>
          </a:xfrm>
          <a:prstGeom prst="rect">
            <a:avLst/>
          </a:prstGeom>
        </p:spPr>
        <p:txBody>
          <a:bodyPr wrap="square">
            <a:spAutoFit/>
          </a:bodyPr>
          <a:lstStyle/>
          <a:p>
            <a:pPr algn="just"/>
            <a:r>
              <a:rPr lang="es-MX" b="1" dirty="0" smtClean="0">
                <a:solidFill>
                  <a:srgbClr val="FF0000"/>
                </a:solidFill>
                <a:latin typeface="Century Gothic" pitchFamily="34" charset="0"/>
              </a:rPr>
              <a:t>NOTA: En el caso de utiliza RFC, deberá ser 1 13 caracteres, es decir con </a:t>
            </a:r>
            <a:r>
              <a:rPr lang="es-MX" b="1" dirty="0" err="1" smtClean="0">
                <a:solidFill>
                  <a:srgbClr val="FF0000"/>
                </a:solidFill>
                <a:latin typeface="Century Gothic" pitchFamily="34" charset="0"/>
              </a:rPr>
              <a:t>homoclave</a:t>
            </a:r>
            <a:r>
              <a:rPr lang="es-MX" b="1" dirty="0" smtClean="0">
                <a:solidFill>
                  <a:srgbClr val="FF0000"/>
                </a:solidFill>
                <a:latin typeface="Century Gothic" pitchFamily="34" charset="0"/>
              </a:rPr>
              <a:t>.</a:t>
            </a:r>
            <a:endParaRPr lang="es-MX" b="1" dirty="0">
              <a:solidFill>
                <a:srgbClr val="FF0000"/>
              </a:solidFill>
            </a:endParaRPr>
          </a:p>
        </p:txBody>
      </p:sp>
      <p:sp>
        <p:nvSpPr>
          <p:cNvPr id="19" name="18 CuadroTexto"/>
          <p:cNvSpPr txBox="1"/>
          <p:nvPr/>
        </p:nvSpPr>
        <p:spPr>
          <a:xfrm>
            <a:off x="357158" y="4443249"/>
            <a:ext cx="3143272" cy="1200329"/>
          </a:xfrm>
          <a:prstGeom prst="rect">
            <a:avLst/>
          </a:prstGeom>
          <a:noFill/>
        </p:spPr>
        <p:txBody>
          <a:bodyPr wrap="square" rtlCol="0">
            <a:spAutoFit/>
          </a:bodyPr>
          <a:lstStyle/>
          <a:p>
            <a:pPr algn="just"/>
            <a:r>
              <a:rPr lang="es-MX" dirty="0" smtClean="0">
                <a:solidFill>
                  <a:schemeClr val="tx2">
                    <a:lumMod val="75000"/>
                  </a:schemeClr>
                </a:solidFill>
                <a:latin typeface="Century Gothic" pitchFamily="34" charset="0"/>
              </a:rPr>
              <a:t>d. Se despliegan los datos relacionados al RFC/CURP. Se abre el campo correo obligatorio.</a:t>
            </a:r>
            <a:endParaRPr lang="es-MX" b="1" dirty="0">
              <a:solidFill>
                <a:schemeClr val="tx2">
                  <a:lumMod val="75000"/>
                </a:schemeClr>
              </a:solidFill>
              <a:latin typeface="Century Gothic" pitchFamily="34" charset="0"/>
            </a:endParaRPr>
          </a:p>
        </p:txBody>
      </p:sp>
      <p:pic>
        <p:nvPicPr>
          <p:cNvPr id="5124" name="Picture 4"/>
          <p:cNvPicPr>
            <a:picLocks noChangeAspect="1" noChangeArrowheads="1"/>
          </p:cNvPicPr>
          <p:nvPr/>
        </p:nvPicPr>
        <p:blipFill>
          <a:blip r:embed="rId5"/>
          <a:srcRect/>
          <a:stretch>
            <a:fillRect/>
          </a:stretch>
        </p:blipFill>
        <p:spPr bwMode="auto">
          <a:xfrm>
            <a:off x="3571868" y="4000504"/>
            <a:ext cx="5029203" cy="2109863"/>
          </a:xfrm>
          <a:prstGeom prst="rect">
            <a:avLst/>
          </a:prstGeom>
          <a:noFill/>
          <a:ln w="9525">
            <a:noFill/>
            <a:miter lim="800000"/>
            <a:headEnd/>
            <a:tailEnd/>
          </a:ln>
          <a:effectLst/>
        </p:spPr>
      </p:pic>
      <p:sp>
        <p:nvSpPr>
          <p:cNvPr id="20" name="19 Flecha derecha"/>
          <p:cNvSpPr/>
          <p:nvPr/>
        </p:nvSpPr>
        <p:spPr>
          <a:xfrm>
            <a:off x="5786446" y="5686911"/>
            <a:ext cx="1055560" cy="1353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7" name="Imagen 16" descr="LOGO NUEVO ELA.tif"/>
          <p:cNvPicPr>
            <a:picLocks noChangeAspect="1"/>
          </p:cNvPicPr>
          <p:nvPr/>
        </p:nvPicPr>
        <p:blipFill>
          <a:blip r:embed="rId6" cstate="print">
            <a:alphaModFix amt="73000"/>
            <a:extLst>
              <a:ext uri="{28A0092B-C50C-407E-A947-70E740481C1C}">
                <a14:useLocalDpi xmlns:a14="http://schemas.microsoft.com/office/drawing/2010/main" val="0"/>
              </a:ext>
            </a:extLst>
          </a:blip>
          <a:stretch>
            <a:fillRect/>
          </a:stretch>
        </p:blipFill>
        <p:spPr>
          <a:xfrm>
            <a:off x="16933" y="44625"/>
            <a:ext cx="3186915" cy="5760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descr="vu.bmp"/>
          <p:cNvPicPr>
            <a:picLocks noChangeAspect="1"/>
          </p:cNvPicPr>
          <p:nvPr/>
        </p:nvPicPr>
        <p:blipFill>
          <a:blip r:embed="rId2">
            <a:lum bright="67000" contrast="-88000"/>
          </a:blip>
          <a:stretch>
            <a:fillRect/>
          </a:stretch>
        </p:blipFill>
        <p:spPr>
          <a:xfrm>
            <a:off x="-32" y="6806"/>
            <a:ext cx="9144032" cy="6813118"/>
          </a:xfrm>
          <a:prstGeom prst="rect">
            <a:avLst/>
          </a:prstGeom>
        </p:spPr>
      </p:pic>
      <p:sp>
        <p:nvSpPr>
          <p:cNvPr id="6" name="5 CuadroTexto"/>
          <p:cNvSpPr txBox="1"/>
          <p:nvPr/>
        </p:nvSpPr>
        <p:spPr>
          <a:xfrm>
            <a:off x="500034" y="1862728"/>
            <a:ext cx="3143272" cy="923330"/>
          </a:xfrm>
          <a:prstGeom prst="rect">
            <a:avLst/>
          </a:prstGeom>
          <a:noFill/>
        </p:spPr>
        <p:txBody>
          <a:bodyPr wrap="square" rtlCol="0">
            <a:spAutoFit/>
          </a:bodyPr>
          <a:lstStyle/>
          <a:p>
            <a:pPr algn="just"/>
            <a:r>
              <a:rPr lang="es-MX" dirty="0" smtClean="0">
                <a:solidFill>
                  <a:schemeClr val="tx2">
                    <a:lumMod val="75000"/>
                  </a:schemeClr>
                </a:solidFill>
                <a:latin typeface="Century Gothic" pitchFamily="34" charset="0"/>
              </a:rPr>
              <a:t>e. Incluir correo válido ya que se requerirá para confirmar el Registro.</a:t>
            </a:r>
          </a:p>
        </p:txBody>
      </p:sp>
      <p:pic>
        <p:nvPicPr>
          <p:cNvPr id="6146" name="Picture 2"/>
          <p:cNvPicPr>
            <a:picLocks noChangeAspect="1" noChangeArrowheads="1"/>
          </p:cNvPicPr>
          <p:nvPr/>
        </p:nvPicPr>
        <p:blipFill>
          <a:blip r:embed="rId3"/>
          <a:srcRect/>
          <a:stretch>
            <a:fillRect/>
          </a:stretch>
        </p:blipFill>
        <p:spPr bwMode="auto">
          <a:xfrm>
            <a:off x="3802192" y="1000108"/>
            <a:ext cx="4914587" cy="1366838"/>
          </a:xfrm>
          <a:prstGeom prst="rect">
            <a:avLst/>
          </a:prstGeom>
          <a:noFill/>
          <a:ln w="9525">
            <a:noFill/>
            <a:miter lim="800000"/>
            <a:headEnd/>
            <a:tailEnd/>
          </a:ln>
          <a:effectLst/>
        </p:spPr>
      </p:pic>
      <p:sp>
        <p:nvSpPr>
          <p:cNvPr id="13" name="12 Flecha derecha"/>
          <p:cNvSpPr/>
          <p:nvPr/>
        </p:nvSpPr>
        <p:spPr>
          <a:xfrm>
            <a:off x="6643702" y="2143116"/>
            <a:ext cx="1055560" cy="1353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147" name="Picture 3"/>
          <p:cNvPicPr>
            <a:picLocks noChangeAspect="1" noChangeArrowheads="1"/>
          </p:cNvPicPr>
          <p:nvPr/>
        </p:nvPicPr>
        <p:blipFill>
          <a:blip r:embed="rId4"/>
          <a:srcRect/>
          <a:stretch>
            <a:fillRect/>
          </a:stretch>
        </p:blipFill>
        <p:spPr bwMode="auto">
          <a:xfrm>
            <a:off x="3802192" y="2500307"/>
            <a:ext cx="5221141" cy="1295914"/>
          </a:xfrm>
          <a:prstGeom prst="rect">
            <a:avLst/>
          </a:prstGeom>
          <a:noFill/>
          <a:ln w="9525">
            <a:noFill/>
            <a:miter lim="800000"/>
            <a:headEnd/>
            <a:tailEnd/>
          </a:ln>
          <a:effectLst/>
        </p:spPr>
      </p:pic>
      <p:pic>
        <p:nvPicPr>
          <p:cNvPr id="6148" name="Picture 4"/>
          <p:cNvPicPr>
            <a:picLocks noChangeAspect="1" noChangeArrowheads="1"/>
          </p:cNvPicPr>
          <p:nvPr/>
        </p:nvPicPr>
        <p:blipFill>
          <a:blip r:embed="rId5"/>
          <a:srcRect/>
          <a:stretch>
            <a:fillRect/>
          </a:stretch>
        </p:blipFill>
        <p:spPr bwMode="auto">
          <a:xfrm>
            <a:off x="3714744" y="4071942"/>
            <a:ext cx="5167319" cy="2335286"/>
          </a:xfrm>
          <a:prstGeom prst="rect">
            <a:avLst/>
          </a:prstGeom>
          <a:noFill/>
          <a:ln w="9525">
            <a:noFill/>
            <a:miter lim="800000"/>
            <a:headEnd/>
            <a:tailEnd/>
          </a:ln>
          <a:effectLst/>
        </p:spPr>
      </p:pic>
      <p:sp>
        <p:nvSpPr>
          <p:cNvPr id="16" name="15 CuadroTexto"/>
          <p:cNvSpPr txBox="1"/>
          <p:nvPr/>
        </p:nvSpPr>
        <p:spPr>
          <a:xfrm>
            <a:off x="500034" y="4720248"/>
            <a:ext cx="3143272" cy="1200329"/>
          </a:xfrm>
          <a:prstGeom prst="rect">
            <a:avLst/>
          </a:prstGeom>
          <a:noFill/>
        </p:spPr>
        <p:txBody>
          <a:bodyPr wrap="square" rtlCol="0">
            <a:spAutoFit/>
          </a:bodyPr>
          <a:lstStyle/>
          <a:p>
            <a:pPr algn="just"/>
            <a:r>
              <a:rPr lang="es-MX" dirty="0" smtClean="0">
                <a:solidFill>
                  <a:schemeClr val="tx2">
                    <a:lumMod val="75000"/>
                  </a:schemeClr>
                </a:solidFill>
                <a:latin typeface="Century Gothic" pitchFamily="34" charset="0"/>
              </a:rPr>
              <a:t>f. Se recibirá un correo en la cuenta configurada con la liga de acceso para validar el registro.</a:t>
            </a:r>
          </a:p>
        </p:txBody>
      </p:sp>
      <p:sp>
        <p:nvSpPr>
          <p:cNvPr id="18" name="17 Flecha derecha"/>
          <p:cNvSpPr/>
          <p:nvPr/>
        </p:nvSpPr>
        <p:spPr>
          <a:xfrm rot="8454574">
            <a:off x="7639803" y="5604028"/>
            <a:ext cx="1055560" cy="1353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Imagen 13" descr="LOGO NUEVO ELA.tif"/>
          <p:cNvPicPr>
            <a:picLocks noChangeAspect="1"/>
          </p:cNvPicPr>
          <p:nvPr/>
        </p:nvPicPr>
        <p:blipFill>
          <a:blip r:embed="rId6" cstate="print">
            <a:alphaModFix amt="73000"/>
            <a:extLst>
              <a:ext uri="{28A0092B-C50C-407E-A947-70E740481C1C}">
                <a14:useLocalDpi xmlns:a14="http://schemas.microsoft.com/office/drawing/2010/main" val="0"/>
              </a:ext>
            </a:extLst>
          </a:blip>
          <a:stretch>
            <a:fillRect/>
          </a:stretch>
        </p:blipFill>
        <p:spPr>
          <a:xfrm>
            <a:off x="16933" y="44625"/>
            <a:ext cx="3186915" cy="5760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descr="vu.bmp"/>
          <p:cNvPicPr>
            <a:picLocks noChangeAspect="1"/>
          </p:cNvPicPr>
          <p:nvPr/>
        </p:nvPicPr>
        <p:blipFill>
          <a:blip r:embed="rId2">
            <a:lum bright="67000" contrast="-88000"/>
          </a:blip>
          <a:stretch>
            <a:fillRect/>
          </a:stretch>
        </p:blipFill>
        <p:spPr>
          <a:xfrm>
            <a:off x="-32" y="6806"/>
            <a:ext cx="9144032" cy="6813118"/>
          </a:xfrm>
          <a:prstGeom prst="rect">
            <a:avLst/>
          </a:prstGeom>
        </p:spPr>
      </p:pic>
      <p:sp>
        <p:nvSpPr>
          <p:cNvPr id="6" name="5 CuadroTexto"/>
          <p:cNvSpPr txBox="1"/>
          <p:nvPr/>
        </p:nvSpPr>
        <p:spPr>
          <a:xfrm>
            <a:off x="500034" y="1039071"/>
            <a:ext cx="8072494" cy="369332"/>
          </a:xfrm>
          <a:prstGeom prst="rect">
            <a:avLst/>
          </a:prstGeom>
          <a:noFill/>
        </p:spPr>
        <p:txBody>
          <a:bodyPr wrap="square" rtlCol="0">
            <a:spAutoFit/>
          </a:bodyPr>
          <a:lstStyle/>
          <a:p>
            <a:pPr algn="just"/>
            <a:r>
              <a:rPr lang="es-MX" dirty="0" smtClean="0">
                <a:solidFill>
                  <a:schemeClr val="tx2">
                    <a:lumMod val="75000"/>
                  </a:schemeClr>
                </a:solidFill>
                <a:latin typeface="Century Gothic" pitchFamily="34" charset="0"/>
              </a:rPr>
              <a:t>g. Registro Exitoso.</a:t>
            </a:r>
          </a:p>
        </p:txBody>
      </p:sp>
      <p:pic>
        <p:nvPicPr>
          <p:cNvPr id="7172" name="Picture 4"/>
          <p:cNvPicPr>
            <a:picLocks noChangeAspect="1" noChangeArrowheads="1"/>
          </p:cNvPicPr>
          <p:nvPr/>
        </p:nvPicPr>
        <p:blipFill>
          <a:blip r:embed="rId3"/>
          <a:srcRect/>
          <a:stretch>
            <a:fillRect/>
          </a:stretch>
        </p:blipFill>
        <p:spPr bwMode="auto">
          <a:xfrm>
            <a:off x="3000364" y="2571744"/>
            <a:ext cx="5357827" cy="1365254"/>
          </a:xfrm>
          <a:prstGeom prst="rect">
            <a:avLst/>
          </a:prstGeom>
          <a:noFill/>
          <a:ln w="9525">
            <a:noFill/>
            <a:miter lim="800000"/>
            <a:headEnd/>
            <a:tailEnd/>
          </a:ln>
          <a:effectLst/>
        </p:spPr>
      </p:pic>
      <p:pic>
        <p:nvPicPr>
          <p:cNvPr id="7171" name="Picture 3"/>
          <p:cNvPicPr>
            <a:picLocks noChangeAspect="1" noChangeArrowheads="1"/>
          </p:cNvPicPr>
          <p:nvPr/>
        </p:nvPicPr>
        <p:blipFill>
          <a:blip r:embed="rId4"/>
          <a:srcRect/>
          <a:stretch>
            <a:fillRect/>
          </a:stretch>
        </p:blipFill>
        <p:spPr bwMode="auto">
          <a:xfrm>
            <a:off x="3071802" y="571480"/>
            <a:ext cx="5276020" cy="1714512"/>
          </a:xfrm>
          <a:prstGeom prst="rect">
            <a:avLst/>
          </a:prstGeom>
          <a:noFill/>
          <a:ln w="9525">
            <a:noFill/>
            <a:miter lim="800000"/>
            <a:headEnd/>
            <a:tailEnd/>
          </a:ln>
          <a:effectLst/>
        </p:spPr>
      </p:pic>
      <p:sp>
        <p:nvSpPr>
          <p:cNvPr id="15" name="14 CuadroTexto"/>
          <p:cNvSpPr txBox="1"/>
          <p:nvPr/>
        </p:nvSpPr>
        <p:spPr>
          <a:xfrm>
            <a:off x="500034" y="2916792"/>
            <a:ext cx="2357454" cy="1200329"/>
          </a:xfrm>
          <a:prstGeom prst="rect">
            <a:avLst/>
          </a:prstGeom>
          <a:noFill/>
        </p:spPr>
        <p:txBody>
          <a:bodyPr wrap="square" rtlCol="0">
            <a:spAutoFit/>
          </a:bodyPr>
          <a:lstStyle/>
          <a:p>
            <a:pPr algn="just"/>
            <a:r>
              <a:rPr lang="es-MX" dirty="0" smtClean="0">
                <a:solidFill>
                  <a:schemeClr val="tx2">
                    <a:lumMod val="75000"/>
                  </a:schemeClr>
                </a:solidFill>
                <a:latin typeface="Century Gothic" pitchFamily="34" charset="0"/>
              </a:rPr>
              <a:t>h. Acceso por Primera Vez.</a:t>
            </a:r>
          </a:p>
          <a:p>
            <a:pPr algn="just"/>
            <a:endParaRPr lang="es-MX" dirty="0" smtClean="0">
              <a:solidFill>
                <a:schemeClr val="tx2">
                  <a:lumMod val="75000"/>
                </a:schemeClr>
              </a:solidFill>
              <a:latin typeface="Century Gothic" pitchFamily="34" charset="0"/>
            </a:endParaRPr>
          </a:p>
          <a:p>
            <a:pPr algn="just"/>
            <a:r>
              <a:rPr lang="es-MX" b="1" dirty="0" smtClean="0">
                <a:solidFill>
                  <a:srgbClr val="FF0000"/>
                </a:solidFill>
                <a:latin typeface="Century Gothic" pitchFamily="34" charset="0"/>
              </a:rPr>
              <a:t>Registro Exitoso</a:t>
            </a:r>
          </a:p>
        </p:txBody>
      </p:sp>
      <p:sp>
        <p:nvSpPr>
          <p:cNvPr id="17" name="16 Flecha derecha"/>
          <p:cNvSpPr/>
          <p:nvPr/>
        </p:nvSpPr>
        <p:spPr>
          <a:xfrm rot="8883164">
            <a:off x="7028202" y="3055076"/>
            <a:ext cx="1055560" cy="1353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Imagen 11" descr="LOGO NUEVO ELA.tif"/>
          <p:cNvPicPr>
            <a:picLocks noChangeAspect="1"/>
          </p:cNvPicPr>
          <p:nvPr/>
        </p:nvPicPr>
        <p:blipFill>
          <a:blip r:embed="rId5" cstate="print">
            <a:alphaModFix amt="73000"/>
            <a:extLst>
              <a:ext uri="{28A0092B-C50C-407E-A947-70E740481C1C}">
                <a14:useLocalDpi xmlns:a14="http://schemas.microsoft.com/office/drawing/2010/main" val="0"/>
              </a:ext>
            </a:extLst>
          </a:blip>
          <a:stretch>
            <a:fillRect/>
          </a:stretch>
        </p:blipFill>
        <p:spPr>
          <a:xfrm>
            <a:off x="16933" y="44625"/>
            <a:ext cx="3186915" cy="576064"/>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1256</TotalTime>
  <Words>2033</Words>
  <Application>Microsoft Macintosh PowerPoint</Application>
  <PresentationFormat>Presentación en pantalla (4:3)</PresentationFormat>
  <Paragraphs>251</Paragraphs>
  <Slides>41</Slides>
  <Notes>4</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CAAAREM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Operacion00</dc:creator>
  <cp:lastModifiedBy>OSCAR BENAVIDES CARRILLO</cp:lastModifiedBy>
  <cp:revision>131</cp:revision>
  <dcterms:created xsi:type="dcterms:W3CDTF">2012-02-28T15:18:10Z</dcterms:created>
  <dcterms:modified xsi:type="dcterms:W3CDTF">2012-05-18T17:19:28Z</dcterms:modified>
</cp:coreProperties>
</file>